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Source Code Pro"/>
      <p:regular r:id="rId40"/>
      <p:bold r:id="rId41"/>
      <p:italic r:id="rId42"/>
      <p:boldItalic r:id="rId43"/>
    </p:embeddedFont>
    <p:embeddedFont>
      <p:font typeface="Tahoma"/>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2B010F-D506-4F69-9CB5-930A7D87389D}">
  <a:tblStyle styleId="{CC2B010F-D506-4F69-9CB5-930A7D87389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20" Type="http://schemas.openxmlformats.org/officeDocument/2006/relationships/slide" Target="slides/slide13.xml"/><Relationship Id="rId42" Type="http://schemas.openxmlformats.org/officeDocument/2006/relationships/font" Target="fonts/SourceCodePro-italic.fntdata"/><Relationship Id="rId41" Type="http://schemas.openxmlformats.org/officeDocument/2006/relationships/font" Target="fonts/SourceCodePro-bold.fntdata"/><Relationship Id="rId22" Type="http://schemas.openxmlformats.org/officeDocument/2006/relationships/slide" Target="slides/slide15.xml"/><Relationship Id="rId44" Type="http://schemas.openxmlformats.org/officeDocument/2006/relationships/font" Target="fonts/Tahoma-regular.fntdata"/><Relationship Id="rId21" Type="http://schemas.openxmlformats.org/officeDocument/2006/relationships/slide" Target="slides/slide14.xml"/><Relationship Id="rId43" Type="http://schemas.openxmlformats.org/officeDocument/2006/relationships/font" Target="fonts/SourceCodePro-boldItalic.fntdata"/><Relationship Id="rId24" Type="http://schemas.openxmlformats.org/officeDocument/2006/relationships/slide" Target="slides/slide17.xml"/><Relationship Id="rId46" Type="http://schemas.openxmlformats.org/officeDocument/2006/relationships/font" Target="fonts/Oswald-regular.fntdata"/><Relationship Id="rId23" Type="http://schemas.openxmlformats.org/officeDocument/2006/relationships/slide" Target="slides/slide16.xml"/><Relationship Id="rId45"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swald-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9d69e691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29d69e6915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9d69e6915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9d69e691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9d69e6915_0_2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9d69e691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9d69e6915_0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9d69e691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9d69e6915_0_2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9d69e691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bd73f56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bd73f5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9f884aab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9f884aa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9f884aabb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9f884aa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9f884aab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9f884aab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9f884aabb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9f884aab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9f884aabb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9f884aab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9f6c4a12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9f6c4a1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2db01acb6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2db01ac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9da15706b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09da1570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9da15706b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9da15706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9da15706b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9da15706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9d69e6915_0_3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9d69e691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9d69e6915_0_3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9d69e691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9d69e6915_0_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9d69e691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9d69e6915_0_3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9d69e691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9d69e6915_0_3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9d69e6915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9d69e6915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9d69e691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29d69e6915_0_4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29d69e691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9d69e6915_0_3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9d69e691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9d69e6915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9d69e691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9f6c4a12b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9f6c4a1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2db01acb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2db01a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2db01acb6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2db01ac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2db01acb6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2db01acb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9d69e6915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9d69e691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9f6c4a12b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9f6c4a12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4"/>
          <p:cNvSpPr txBox="1"/>
          <p:nvPr>
            <p:ph idx="1" type="subTitle"/>
          </p:nvPr>
        </p:nvSpPr>
        <p:spPr>
          <a:xfrm>
            <a:off x="1143000" y="2701529"/>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7" name="Google Shape;67;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 name="Shape 75"/>
        <p:cNvGrpSpPr/>
        <p:nvPr/>
      </p:nvGrpSpPr>
      <p:grpSpPr>
        <a:xfrm>
          <a:off x="0" y="0"/>
          <a:ext cx="0" cy="0"/>
          <a:chOff x="0" y="0"/>
          <a:chExt cx="0" cy="0"/>
        </a:xfrm>
      </p:grpSpPr>
      <p:sp>
        <p:nvSpPr>
          <p:cNvPr id="76" name="Google Shape;76;p1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 name="Google Shape;78;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7"/>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7"/>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84" name="Google Shape;84;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9" name="Google Shape;89;p18"/>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 name="Google Shape;90;p18"/>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19"/>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9"/>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7" name="Google Shape;97;p19"/>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8" name="Google Shape;98;p19"/>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9" name="Google Shape;99;p19"/>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 name="Google Shape;100;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1"/>
          <p:cNvSpPr txBox="1"/>
          <p:nvPr>
            <p:ph idx="1" type="body"/>
          </p:nvPr>
        </p:nvSpPr>
        <p:spPr>
          <a:xfrm>
            <a:off x="3887391" y="740570"/>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10" name="Google Shape;110;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11" name="Google Shape;111;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22"/>
          <p:cNvSpPr/>
          <p:nvPr>
            <p:ph idx="2" type="pic"/>
          </p:nvPr>
        </p:nvSpPr>
        <p:spPr>
          <a:xfrm>
            <a:off x="3887391" y="740570"/>
            <a:ext cx="4629300" cy="3655200"/>
          </a:xfrm>
          <a:prstGeom prst="rect">
            <a:avLst/>
          </a:prstGeom>
          <a:noFill/>
          <a:ln>
            <a:noFill/>
          </a:ln>
        </p:spPr>
      </p:sp>
      <p:sp>
        <p:nvSpPr>
          <p:cNvPr id="117" name="Google Shape;117;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18" name="Google Shape;118;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4" name="Google Shape;124;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0" name="Google Shape;130;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0" name="Google Shape;60;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b="0" l="0" r="0" t="0"/>
          <a:stretch/>
        </p:blipFill>
        <p:spPr>
          <a:xfrm>
            <a:off x="270250" y="256125"/>
            <a:ext cx="1228650" cy="923400"/>
          </a:xfrm>
          <a:prstGeom prst="rect">
            <a:avLst/>
          </a:prstGeom>
          <a:noFill/>
          <a:ln>
            <a:noFill/>
          </a:ln>
        </p:spPr>
      </p:pic>
      <p:sp>
        <p:nvSpPr>
          <p:cNvPr id="138" name="Google Shape;138;p25"/>
          <p:cNvSpPr/>
          <p:nvPr/>
        </p:nvSpPr>
        <p:spPr>
          <a:xfrm>
            <a:off x="1542745" y="256122"/>
            <a:ext cx="60585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800" u="none" cap="none" strike="noStrike">
                <a:solidFill>
                  <a:schemeClr val="accent1"/>
                </a:solidFill>
                <a:latin typeface="Tahoma"/>
                <a:ea typeface="Tahoma"/>
                <a:cs typeface="Tahoma"/>
                <a:sym typeface="Tahoma"/>
              </a:rPr>
              <a:t>PANIMALAR ENGINEERING COLLEGE</a:t>
            </a:r>
            <a:endParaRPr b="0" i="0" sz="2800" u="none" cap="none" strike="noStrike">
              <a:solidFill>
                <a:schemeClr val="accent1"/>
              </a:solidFill>
              <a:latin typeface="Tahoma"/>
              <a:ea typeface="Tahoma"/>
              <a:cs typeface="Tahoma"/>
              <a:sym typeface="Tahoma"/>
            </a:endParaRPr>
          </a:p>
          <a:p>
            <a:pPr indent="0" lvl="0" marL="333375" marR="344170" rtl="0" algn="ctr">
              <a:lnSpc>
                <a:spcPct val="114583"/>
              </a:lnSpc>
              <a:spcBef>
                <a:spcPts val="1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(An Autonomous Institution, Affiliated to Anna University, Chennai)</a:t>
            </a:r>
            <a:endParaRPr sz="2800">
              <a:solidFill>
                <a:schemeClr val="dk1"/>
              </a:solidFill>
              <a:latin typeface="Tahoma"/>
              <a:ea typeface="Tahoma"/>
              <a:cs typeface="Tahoma"/>
              <a:sym typeface="Tahoma"/>
            </a:endParaRPr>
          </a:p>
        </p:txBody>
      </p:sp>
      <p:pic>
        <p:nvPicPr>
          <p:cNvPr descr="Anna University - Wikipedia" id="139" name="Google Shape;139;p25"/>
          <p:cNvPicPr preferRelativeResize="0"/>
          <p:nvPr/>
        </p:nvPicPr>
        <p:blipFill rotWithShape="1">
          <a:blip r:embed="rId4">
            <a:alphaModFix/>
          </a:blip>
          <a:srcRect b="0" l="0" r="0" t="0"/>
          <a:stretch/>
        </p:blipFill>
        <p:spPr>
          <a:xfrm>
            <a:off x="7645100" y="256123"/>
            <a:ext cx="927526" cy="923400"/>
          </a:xfrm>
          <a:prstGeom prst="rect">
            <a:avLst/>
          </a:prstGeom>
          <a:noFill/>
          <a:ln>
            <a:noFill/>
          </a:ln>
        </p:spPr>
      </p:pic>
      <p:sp>
        <p:nvSpPr>
          <p:cNvPr id="140" name="Google Shape;140;p25"/>
          <p:cNvSpPr txBox="1"/>
          <p:nvPr/>
        </p:nvSpPr>
        <p:spPr>
          <a:xfrm>
            <a:off x="1740025" y="915275"/>
            <a:ext cx="5331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2000" u="none" cap="none" strike="noStrike">
                <a:solidFill>
                  <a:srgbClr val="C00000"/>
                </a:solidFill>
                <a:latin typeface="Times New Roman"/>
                <a:ea typeface="Times New Roman"/>
                <a:cs typeface="Times New Roman"/>
                <a:sym typeface="Times New Roman"/>
              </a:rPr>
              <a:t>Department of Computer Science and Engineering </a:t>
            </a:r>
            <a:endParaRPr sz="2000">
              <a:solidFill>
                <a:srgbClr val="C00000"/>
              </a:solidFill>
              <a:latin typeface="Calibri"/>
              <a:ea typeface="Calibri"/>
              <a:cs typeface="Calibri"/>
              <a:sym typeface="Calibri"/>
            </a:endParaRPr>
          </a:p>
        </p:txBody>
      </p:sp>
      <p:sp>
        <p:nvSpPr>
          <p:cNvPr id="141" name="Google Shape;141;p25"/>
          <p:cNvSpPr txBox="1"/>
          <p:nvPr/>
        </p:nvSpPr>
        <p:spPr>
          <a:xfrm>
            <a:off x="2706344" y="1315463"/>
            <a:ext cx="3797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rgbClr val="7030A0"/>
                </a:solidFill>
                <a:latin typeface="Calibri"/>
                <a:ea typeface="Calibri"/>
                <a:cs typeface="Calibri"/>
                <a:sym typeface="Calibri"/>
              </a:rPr>
              <a:t>CS8811 PROJECT WORK </a:t>
            </a:r>
            <a:endParaRPr/>
          </a:p>
        </p:txBody>
      </p:sp>
      <p:sp>
        <p:nvSpPr>
          <p:cNvPr id="142" name="Google Shape;142;p25"/>
          <p:cNvSpPr txBox="1"/>
          <p:nvPr/>
        </p:nvSpPr>
        <p:spPr>
          <a:xfrm>
            <a:off x="709675" y="1913275"/>
            <a:ext cx="77391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OPTIMAL FEATURE SELECTION TO PREDICT RENAL CELL CARCINOMA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USING DEEP LEARNING ALGORITHMS </a:t>
            </a:r>
            <a:endParaRPr sz="1800">
              <a:solidFill>
                <a:schemeClr val="dk1"/>
              </a:solidFill>
              <a:latin typeface="Calibri"/>
              <a:ea typeface="Calibri"/>
              <a:cs typeface="Calibri"/>
              <a:sym typeface="Calibri"/>
            </a:endParaRPr>
          </a:p>
        </p:txBody>
      </p:sp>
      <p:sp>
        <p:nvSpPr>
          <p:cNvPr id="143" name="Google Shape;143;p25"/>
          <p:cNvSpPr txBox="1"/>
          <p:nvPr/>
        </p:nvSpPr>
        <p:spPr>
          <a:xfrm>
            <a:off x="5346298" y="3157575"/>
            <a:ext cx="3797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Rahul S           -211419104209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Sai Kumar M - 211419104226</a:t>
            </a:r>
            <a:endParaRPr sz="1800">
              <a:solidFill>
                <a:schemeClr val="dk1"/>
              </a:solidFill>
              <a:latin typeface="Calibri"/>
              <a:ea typeface="Calibri"/>
              <a:cs typeface="Calibri"/>
              <a:sym typeface="Calibri"/>
            </a:endParaRPr>
          </a:p>
          <a:p>
            <a:pPr indent="0" lvl="0" marL="0" marR="0" rtl="0" algn="l">
              <a:spcBef>
                <a:spcPts val="0"/>
              </a:spcBef>
              <a:spcAft>
                <a:spcPts val="0"/>
              </a:spcAft>
              <a:buClr>
                <a:srgbClr val="000000"/>
              </a:buClr>
              <a:buFont typeface="Arial"/>
              <a:buNone/>
            </a:pPr>
            <a:r>
              <a:rPr lang="en" sz="1800">
                <a:solidFill>
                  <a:schemeClr val="dk1"/>
                </a:solidFill>
                <a:latin typeface="Calibri"/>
                <a:ea typeface="Calibri"/>
                <a:cs typeface="Calibri"/>
                <a:sym typeface="Calibri"/>
              </a:rPr>
              <a:t>Tarun V          - 211419104288</a:t>
            </a:r>
            <a:endParaRPr sz="1800">
              <a:solidFill>
                <a:schemeClr val="dk1"/>
              </a:solidFill>
              <a:latin typeface="Calibri"/>
              <a:ea typeface="Calibri"/>
              <a:cs typeface="Calibri"/>
              <a:sym typeface="Calibri"/>
            </a:endParaRPr>
          </a:p>
        </p:txBody>
      </p:sp>
      <p:sp>
        <p:nvSpPr>
          <p:cNvPr id="144" name="Google Shape;144;p25"/>
          <p:cNvSpPr txBox="1"/>
          <p:nvPr/>
        </p:nvSpPr>
        <p:spPr>
          <a:xfrm>
            <a:off x="323025" y="3157575"/>
            <a:ext cx="5726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Project Guide:</a:t>
            </a:r>
            <a:r>
              <a:rPr lang="en" sz="1800">
                <a:solidFill>
                  <a:schemeClr val="dk1"/>
                </a:solidFill>
                <a:latin typeface="Calibri"/>
                <a:ea typeface="Calibri"/>
                <a:cs typeface="Calibri"/>
                <a:sym typeface="Calibri"/>
              </a:rPr>
              <a:t> Mr. M.MOHAN, B.E, M.Tech.,(Ph.D.)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ASSISTANT PROFESSOR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GRADE 1</a:t>
            </a:r>
            <a:endParaRPr sz="1800">
              <a:solidFill>
                <a:schemeClr val="dk1"/>
              </a:solidFill>
              <a:latin typeface="Calibri"/>
              <a:ea typeface="Calibri"/>
              <a:cs typeface="Calibri"/>
              <a:sym typeface="Calibri"/>
            </a:endParaRPr>
          </a:p>
        </p:txBody>
      </p:sp>
      <p:sp>
        <p:nvSpPr>
          <p:cNvPr id="145" name="Google Shape;145;p25"/>
          <p:cNvSpPr txBox="1"/>
          <p:nvPr/>
        </p:nvSpPr>
        <p:spPr>
          <a:xfrm flipH="1">
            <a:off x="323028" y="4291950"/>
            <a:ext cx="235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Batch Number :</a:t>
            </a:r>
            <a:r>
              <a:rPr lang="en" sz="1800">
                <a:solidFill>
                  <a:schemeClr val="dk1"/>
                </a:solidFill>
                <a:latin typeface="Calibri"/>
                <a:ea typeface="Calibri"/>
                <a:cs typeface="Calibri"/>
                <a:sym typeface="Calibri"/>
              </a:rPr>
              <a:t> C3</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Architecture</a:t>
            </a:r>
            <a:endParaRPr>
              <a:solidFill>
                <a:srgbClr val="000000"/>
              </a:solidFill>
              <a:latin typeface="Calibri"/>
              <a:ea typeface="Calibri"/>
              <a:cs typeface="Calibri"/>
              <a:sym typeface="Calibri"/>
            </a:endParaRPr>
          </a:p>
        </p:txBody>
      </p:sp>
      <p:sp>
        <p:nvSpPr>
          <p:cNvPr id="204" name="Google Shape;204;p34"/>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05" name="Google Shape;205;p34"/>
          <p:cNvPicPr preferRelativeResize="0"/>
          <p:nvPr/>
        </p:nvPicPr>
        <p:blipFill>
          <a:blip r:embed="rId3">
            <a:alphaModFix/>
          </a:blip>
          <a:stretch>
            <a:fillRect/>
          </a:stretch>
        </p:blipFill>
        <p:spPr>
          <a:xfrm>
            <a:off x="1829850" y="1152963"/>
            <a:ext cx="6550475" cy="373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Design</a:t>
            </a:r>
            <a:endParaRPr>
              <a:solidFill>
                <a:srgbClr val="000000"/>
              </a:solidFill>
              <a:latin typeface="Calibri"/>
              <a:ea typeface="Calibri"/>
              <a:cs typeface="Calibri"/>
              <a:sym typeface="Calibri"/>
            </a:endParaRPr>
          </a:p>
        </p:txBody>
      </p:sp>
      <p:sp>
        <p:nvSpPr>
          <p:cNvPr id="211" name="Google Shape;211;p35"/>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Calibri"/>
                <a:ea typeface="Calibri"/>
                <a:cs typeface="Calibri"/>
                <a:sym typeface="Calibri"/>
              </a:rPr>
              <a:t>Use case Diagram</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12" name="Google Shape;212;p35"/>
          <p:cNvPicPr preferRelativeResize="0"/>
          <p:nvPr/>
        </p:nvPicPr>
        <p:blipFill>
          <a:blip r:embed="rId3">
            <a:alphaModFix/>
          </a:blip>
          <a:stretch>
            <a:fillRect/>
          </a:stretch>
        </p:blipFill>
        <p:spPr>
          <a:xfrm>
            <a:off x="4080095" y="372500"/>
            <a:ext cx="4290281" cy="453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Design</a:t>
            </a:r>
            <a:endParaRPr>
              <a:solidFill>
                <a:srgbClr val="000000"/>
              </a:solidFill>
              <a:latin typeface="Calibri"/>
              <a:ea typeface="Calibri"/>
              <a:cs typeface="Calibri"/>
              <a:sym typeface="Calibri"/>
            </a:endParaRPr>
          </a:p>
        </p:txBody>
      </p:sp>
      <p:sp>
        <p:nvSpPr>
          <p:cNvPr id="218" name="Google Shape;218;p36"/>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Calibri"/>
                <a:ea typeface="Calibri"/>
                <a:cs typeface="Calibri"/>
                <a:sym typeface="Calibri"/>
              </a:rPr>
              <a:t>Activity</a:t>
            </a:r>
            <a:r>
              <a:rPr b="1" lang="en" sz="2000">
                <a:solidFill>
                  <a:srgbClr val="000000"/>
                </a:solidFill>
                <a:latin typeface="Calibri"/>
                <a:ea typeface="Calibri"/>
                <a:cs typeface="Calibri"/>
                <a:sym typeface="Calibri"/>
              </a:rPr>
              <a:t> Diagram</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19" name="Google Shape;219;p36"/>
          <p:cNvPicPr preferRelativeResize="0"/>
          <p:nvPr/>
        </p:nvPicPr>
        <p:blipFill>
          <a:blip r:embed="rId3">
            <a:alphaModFix/>
          </a:blip>
          <a:stretch>
            <a:fillRect/>
          </a:stretch>
        </p:blipFill>
        <p:spPr>
          <a:xfrm>
            <a:off x="4873850" y="267200"/>
            <a:ext cx="3095375" cy="468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Design</a:t>
            </a:r>
            <a:endParaRPr>
              <a:solidFill>
                <a:srgbClr val="000000"/>
              </a:solidFill>
              <a:latin typeface="Calibri"/>
              <a:ea typeface="Calibri"/>
              <a:cs typeface="Calibri"/>
              <a:sym typeface="Calibri"/>
            </a:endParaRPr>
          </a:p>
        </p:txBody>
      </p:sp>
      <p:sp>
        <p:nvSpPr>
          <p:cNvPr id="225" name="Google Shape;225;p37"/>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latin typeface="Calibri"/>
                <a:ea typeface="Calibri"/>
                <a:cs typeface="Calibri"/>
                <a:sym typeface="Calibri"/>
              </a:rPr>
              <a:t>Sequence</a:t>
            </a:r>
            <a:r>
              <a:rPr b="1" lang="en" sz="2000">
                <a:solidFill>
                  <a:srgbClr val="000000"/>
                </a:solidFill>
                <a:latin typeface="Calibri"/>
                <a:ea typeface="Calibri"/>
                <a:cs typeface="Calibri"/>
                <a:sym typeface="Calibri"/>
              </a:rPr>
              <a:t> Diagram</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26" name="Google Shape;226;p37"/>
          <p:cNvPicPr preferRelativeResize="0"/>
          <p:nvPr/>
        </p:nvPicPr>
        <p:blipFill>
          <a:blip r:embed="rId3">
            <a:alphaModFix/>
          </a:blip>
          <a:stretch>
            <a:fillRect/>
          </a:stretch>
        </p:blipFill>
        <p:spPr>
          <a:xfrm>
            <a:off x="3220325" y="1109000"/>
            <a:ext cx="5734050" cy="381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32" name="Google Shape;232;p38"/>
          <p:cNvSpPr txBox="1"/>
          <p:nvPr>
            <p:ph idx="1" type="body"/>
          </p:nvPr>
        </p:nvSpPr>
        <p:spPr>
          <a:xfrm>
            <a:off x="311700" y="1412925"/>
            <a:ext cx="8832600" cy="309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202124"/>
                </a:solidFill>
                <a:highlight>
                  <a:srgbClr val="FFFFFF"/>
                </a:highlight>
                <a:latin typeface="Calibri"/>
                <a:ea typeface="Calibri"/>
                <a:cs typeface="Calibri"/>
                <a:sym typeface="Calibri"/>
              </a:rPr>
              <a:t>Data Collection :</a:t>
            </a:r>
            <a:endParaRPr b="1" sz="1400">
              <a:solidFill>
                <a:srgbClr val="202124"/>
              </a:solidFill>
              <a:highlight>
                <a:srgbClr val="FFFFFF"/>
              </a:highlight>
              <a:latin typeface="Calibri"/>
              <a:ea typeface="Calibri"/>
              <a:cs typeface="Calibri"/>
              <a:sym typeface="Calibri"/>
            </a:endParaRPr>
          </a:p>
          <a:p>
            <a:pPr indent="0" lvl="0" marL="0" rtl="0" algn="l">
              <a:lnSpc>
                <a:spcPct val="150000"/>
              </a:lnSpc>
              <a:spcBef>
                <a:spcPts val="800"/>
              </a:spcBef>
              <a:spcAft>
                <a:spcPts val="0"/>
              </a:spcAft>
              <a:buNone/>
            </a:pPr>
            <a:r>
              <a:rPr lang="en" sz="1300">
                <a:solidFill>
                  <a:srgbClr val="202124"/>
                </a:solidFill>
                <a:highlight>
                  <a:srgbClr val="FFFFFF"/>
                </a:highlight>
                <a:latin typeface="Calibri"/>
                <a:ea typeface="Calibri"/>
                <a:cs typeface="Calibri"/>
                <a:sym typeface="Calibri"/>
              </a:rPr>
              <a:t>We collected the RCC patient's histopathological images dataset from Kaggle database.The dataset consists of 160,000 full sized histopathological images without kernel crash. We divided the dataset into training, validation, and testing sets with a ratio of 70:15:15.</a:t>
            </a:r>
            <a:endParaRPr b="1">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rPr b="1" lang="en" sz="1400">
                <a:solidFill>
                  <a:srgbClr val="000000"/>
                </a:solidFill>
                <a:latin typeface="Calibri"/>
                <a:ea typeface="Calibri"/>
                <a:cs typeface="Calibri"/>
                <a:sym typeface="Calibri"/>
              </a:rPr>
              <a:t>GNN :</a:t>
            </a:r>
            <a:endParaRPr b="1" sz="13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lang="en" sz="1300">
                <a:solidFill>
                  <a:srgbClr val="202124"/>
                </a:solidFill>
                <a:highlight>
                  <a:srgbClr val="FFFFFF"/>
                </a:highlight>
                <a:latin typeface="Calibri"/>
                <a:ea typeface="Calibri"/>
                <a:cs typeface="Calibri"/>
                <a:sym typeface="Calibri"/>
              </a:rPr>
              <a:t>We used the graph neural network (GNN) to identify the most relevant features for RCC. GNN is a neural network that can operate on graph data such as molecular structures, social networks, and brain connectivity maps. In our study, we represented the RCC dataset as a graph, where each patient is a node, and the features are the edges. We used the GNN to learn the feature importance and select the top features that contribute the most to the outcome prediction. We used the Graph Attention Network (GAT) as the GNN model because of its high performance in graph-based learning tasks.</a:t>
            </a:r>
            <a:endParaRPr sz="1500">
              <a:solidFill>
                <a:srgbClr val="000000"/>
              </a:solidFill>
              <a:latin typeface="Calibri"/>
              <a:ea typeface="Calibri"/>
              <a:cs typeface="Calibri"/>
              <a:sym typeface="Calibri"/>
            </a:endParaRPr>
          </a:p>
          <a:p>
            <a:pPr indent="0" lvl="0" marL="0" rtl="0" algn="l">
              <a:spcBef>
                <a:spcPts val="8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38" name="Google Shape;238;p39"/>
          <p:cNvSpPr txBox="1"/>
          <p:nvPr>
            <p:ph idx="1" type="body"/>
          </p:nvPr>
        </p:nvSpPr>
        <p:spPr>
          <a:xfrm>
            <a:off x="311700" y="1272675"/>
            <a:ext cx="8750100" cy="357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Image Preprocessing :</a:t>
            </a:r>
            <a:endParaRPr b="1" sz="1400">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rPr lang="en" sz="1300">
                <a:solidFill>
                  <a:srgbClr val="202124"/>
                </a:solidFill>
                <a:highlight>
                  <a:srgbClr val="FFFFFF"/>
                </a:highlight>
                <a:latin typeface="Calibri"/>
                <a:ea typeface="Calibri"/>
                <a:cs typeface="Calibri"/>
                <a:sym typeface="Calibri"/>
              </a:rPr>
              <a:t>Image preprocessing refers to the various operations and techniques that are performed on an image before it is used as input for a machine learning algorithm or computer vision system. Histopathological images are obtained using the microscopic examination of a biopsy of a surgical specimen which is processed and fixed onto glass slides for analysis. ImageDataGenerator is a class in the Keras library that provides a way to augment image data during the training process for deep learning models. It allows you to apply various data augmentation techniques, such as rotation, zooming, shifting, flipping, and normalization to your input images.</a:t>
            </a:r>
            <a:endParaRPr b="1" sz="20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b="1" lang="en" sz="1400">
                <a:solidFill>
                  <a:srgbClr val="000000"/>
                </a:solidFill>
                <a:latin typeface="Calibri"/>
                <a:ea typeface="Calibri"/>
                <a:cs typeface="Calibri"/>
                <a:sym typeface="Calibri"/>
              </a:rPr>
              <a:t>Creation of Directories :</a:t>
            </a:r>
            <a:endParaRPr b="1" sz="1400">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rPr lang="en" sz="1300">
                <a:solidFill>
                  <a:srgbClr val="000000"/>
                </a:solidFill>
                <a:highlight>
                  <a:srgbClr val="FFFFFF"/>
                </a:highlight>
                <a:latin typeface="Calibri"/>
                <a:ea typeface="Calibri"/>
                <a:cs typeface="Calibri"/>
                <a:sym typeface="Calibri"/>
              </a:rPr>
              <a:t>We are creating a new directory named "base_dir". Then, we create two new directories named "train_dir" and "val_dir" inside "base_dir". These directories will be used to store our training and validation data for our model. The directories are named after the class labels, which are "no_tumor_tissue" and "has_tumor_tissue". </a:t>
            </a:r>
            <a:endParaRPr sz="1300">
              <a:solidFill>
                <a:srgbClr val="000000"/>
              </a:solidFill>
              <a:highlight>
                <a:srgbClr val="FFFFFF"/>
              </a:highlight>
              <a:latin typeface="Calibri"/>
              <a:ea typeface="Calibri"/>
              <a:cs typeface="Calibri"/>
              <a:sym typeface="Calibri"/>
            </a:endParaRPr>
          </a:p>
          <a:p>
            <a:pPr indent="0" lvl="0" marL="0" rtl="0" algn="just">
              <a:lnSpc>
                <a:spcPct val="150000"/>
              </a:lnSpc>
              <a:spcBef>
                <a:spcPts val="800"/>
              </a:spcBef>
              <a:spcAft>
                <a:spcPts val="0"/>
              </a:spcAft>
              <a:buNone/>
            </a:pPr>
            <a:r>
              <a:t/>
            </a:r>
            <a:endParaRPr b="1" sz="1400">
              <a:solidFill>
                <a:srgbClr val="000000"/>
              </a:solidFill>
              <a:latin typeface="Calibri"/>
              <a:ea typeface="Calibri"/>
              <a:cs typeface="Calibri"/>
              <a:sym typeface="Calibri"/>
            </a:endParaRPr>
          </a:p>
          <a:p>
            <a:pPr indent="0" lvl="0" marL="0" rtl="0" algn="l">
              <a:spcBef>
                <a:spcPts val="8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44" name="Google Shape;244;p40"/>
          <p:cNvSpPr txBox="1"/>
          <p:nvPr>
            <p:ph idx="1" type="body"/>
          </p:nvPr>
        </p:nvSpPr>
        <p:spPr>
          <a:xfrm>
            <a:off x="311700" y="1429750"/>
            <a:ext cx="8750100" cy="357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Training and Validation:</a:t>
            </a:r>
            <a:endParaRPr b="1" sz="1400">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rPr lang="en" sz="1300">
                <a:solidFill>
                  <a:srgbClr val="202124"/>
                </a:solidFill>
                <a:highlight>
                  <a:srgbClr val="FFFFFF"/>
                </a:highlight>
                <a:latin typeface="Calibri"/>
                <a:ea typeface="Calibri"/>
                <a:cs typeface="Calibri"/>
                <a:sym typeface="Calibri"/>
              </a:rPr>
              <a:t>Model.h5 is a training model which defines and trains a </a:t>
            </a:r>
            <a:r>
              <a:rPr lang="en" sz="1300">
                <a:solidFill>
                  <a:srgbClr val="202124"/>
                </a:solidFill>
                <a:highlight>
                  <a:srgbClr val="FFFFFF"/>
                </a:highlight>
                <a:latin typeface="Calibri"/>
                <a:ea typeface="Calibri"/>
                <a:cs typeface="Calibri"/>
                <a:sym typeface="Calibri"/>
              </a:rPr>
              <a:t>graph</a:t>
            </a:r>
            <a:r>
              <a:rPr lang="en" sz="1300">
                <a:solidFill>
                  <a:srgbClr val="202124"/>
                </a:solidFill>
                <a:highlight>
                  <a:srgbClr val="FFFFFF"/>
                </a:highlight>
                <a:latin typeface="Calibri"/>
                <a:ea typeface="Calibri"/>
                <a:cs typeface="Calibri"/>
                <a:sym typeface="Calibri"/>
              </a:rPr>
              <a:t> neural network to classify images of histopathologic tissue samples into two classes (whether a sample has tumor tissue or not). First, the code reads a CSV file with information about the images and it creates two lists of image IDs for training and validation sets. Next, the code creates the directory structure for the train and validation sets, and copies </a:t>
            </a:r>
            <a:r>
              <a:rPr lang="en" sz="1300">
                <a:solidFill>
                  <a:srgbClr val="000000"/>
                </a:solidFill>
                <a:latin typeface="Calibri"/>
                <a:ea typeface="Calibri"/>
                <a:cs typeface="Calibri"/>
                <a:sym typeface="Calibri"/>
              </a:rPr>
              <a:t>the corresponding image files into their respective folders based on the labels (0 or 1). Then it defines a graph neural network using the Keras Sequential model. Lastly, we train the model using the training and validation generators created using Keras ImageDataGenerator class. It saves the best model based on the validation accuracy and reduces the learning rate if the validation accuracy doesn't improve for 2 epochs. </a:t>
            </a:r>
            <a:endParaRPr b="1" sz="1300">
              <a:solidFill>
                <a:srgbClr val="000000"/>
              </a:solidFill>
              <a:latin typeface="Calibri"/>
              <a:ea typeface="Calibri"/>
              <a:cs typeface="Calibri"/>
              <a:sym typeface="Calibri"/>
            </a:endParaRPr>
          </a:p>
          <a:p>
            <a:pPr indent="0" lvl="0" marL="0" rtl="0" algn="l">
              <a:lnSpc>
                <a:spcPct val="150000"/>
              </a:lnSpc>
              <a:spcBef>
                <a:spcPts val="800"/>
              </a:spcBef>
              <a:spcAft>
                <a:spcPts val="0"/>
              </a:spcAft>
              <a:buNone/>
            </a:pPr>
            <a:r>
              <a:t/>
            </a:r>
            <a:endParaRPr sz="1200">
              <a:solidFill>
                <a:srgbClr val="000000"/>
              </a:solidFill>
              <a:highlight>
                <a:srgbClr val="FFFFFF"/>
              </a:highlight>
              <a:latin typeface="Calibri"/>
              <a:ea typeface="Calibri"/>
              <a:cs typeface="Calibri"/>
              <a:sym typeface="Calibri"/>
            </a:endParaRPr>
          </a:p>
          <a:p>
            <a:pPr indent="0" lvl="0" marL="0" rtl="0" algn="just">
              <a:lnSpc>
                <a:spcPct val="150000"/>
              </a:lnSpc>
              <a:spcBef>
                <a:spcPts val="800"/>
              </a:spcBef>
              <a:spcAft>
                <a:spcPts val="0"/>
              </a:spcAft>
              <a:buNone/>
            </a:pPr>
            <a:r>
              <a:t/>
            </a:r>
            <a:endParaRPr b="1" sz="1400">
              <a:solidFill>
                <a:srgbClr val="000000"/>
              </a:solidFill>
              <a:latin typeface="Calibri"/>
              <a:ea typeface="Calibri"/>
              <a:cs typeface="Calibri"/>
              <a:sym typeface="Calibri"/>
            </a:endParaRPr>
          </a:p>
          <a:p>
            <a:pPr indent="0" lvl="0" marL="0" rtl="0" algn="l">
              <a:spcBef>
                <a:spcPts val="8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50" name="Google Shape;250;p41"/>
          <p:cNvSpPr txBox="1"/>
          <p:nvPr>
            <p:ph idx="1" type="body"/>
          </p:nvPr>
        </p:nvSpPr>
        <p:spPr>
          <a:xfrm>
            <a:off x="311700" y="1429700"/>
            <a:ext cx="8750100" cy="357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Confusion Matrix</a:t>
            </a:r>
            <a:r>
              <a:rPr b="1" lang="en" sz="1400">
                <a:solidFill>
                  <a:srgbClr val="000000"/>
                </a:solidFill>
                <a:latin typeface="Calibri"/>
                <a:ea typeface="Calibri"/>
                <a:cs typeface="Calibri"/>
                <a:sym typeface="Calibri"/>
              </a:rPr>
              <a:t>:</a:t>
            </a:r>
            <a:endParaRPr b="1" sz="14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lang="en" sz="1300">
                <a:solidFill>
                  <a:srgbClr val="202124"/>
                </a:solidFill>
                <a:highlight>
                  <a:srgbClr val="FFFFFF"/>
                </a:highlight>
                <a:latin typeface="Calibri"/>
                <a:ea typeface="Calibri"/>
                <a:cs typeface="Calibri"/>
                <a:sym typeface="Calibri"/>
              </a:rPr>
              <a:t>A confusion matrix can be used to evaluate the performance of a graph neural network (GNN) for predicting renal cell carcinoma (RCC) based on input data. In this case, the GNN would take as input graphs representing the RCC tissues, and output a prediction for each graph, indicating whether or not it is malignant. The confusion matrix can be used to evaluate the performance of the GNN by comparing its predictions to the true labels of the RCC tissues. Specifically, the confusion matrix would show the counts of true positives, true negatives, false positives, and false negatives for the GNN's predictions. The use of a confusion matrix in this context is important because RCC is a disease that is difficult to diagnose accurately using traditional methods, and misdiagnosis can have serious consequences for patients. By using a GNN and evaluating its performance using a confusion matrix, we can better understand how well the GNN is able to accurately predict RCC, which can be used to guide improvements to the model and ultimately improve diagnosis and treatment outcomes for patients.</a:t>
            </a:r>
            <a:endParaRPr sz="1300">
              <a:solidFill>
                <a:srgbClr val="202124"/>
              </a:solidFill>
              <a:highlight>
                <a:srgbClr val="FFFFFF"/>
              </a:highlight>
              <a:latin typeface="Calibri"/>
              <a:ea typeface="Calibri"/>
              <a:cs typeface="Calibri"/>
              <a:sym typeface="Calibri"/>
            </a:endParaRPr>
          </a:p>
          <a:p>
            <a:pPr indent="0" lvl="0" marL="0" rtl="0" algn="l">
              <a:lnSpc>
                <a:spcPct val="150000"/>
              </a:lnSpc>
              <a:spcBef>
                <a:spcPts val="800"/>
              </a:spcBef>
              <a:spcAft>
                <a:spcPts val="0"/>
              </a:spcAft>
              <a:buNone/>
            </a:pPr>
            <a:r>
              <a:t/>
            </a:r>
            <a:endParaRPr sz="1200">
              <a:solidFill>
                <a:srgbClr val="000000"/>
              </a:solidFill>
              <a:highlight>
                <a:srgbClr val="FFFFFF"/>
              </a:highlight>
              <a:latin typeface="Calibri"/>
              <a:ea typeface="Calibri"/>
              <a:cs typeface="Calibri"/>
              <a:sym typeface="Calibri"/>
            </a:endParaRPr>
          </a:p>
          <a:p>
            <a:pPr indent="0" lvl="0" marL="0" rtl="0" algn="just">
              <a:lnSpc>
                <a:spcPct val="150000"/>
              </a:lnSpc>
              <a:spcBef>
                <a:spcPts val="800"/>
              </a:spcBef>
              <a:spcAft>
                <a:spcPts val="0"/>
              </a:spcAft>
              <a:buNone/>
            </a:pPr>
            <a:r>
              <a:t/>
            </a:r>
            <a:endParaRPr b="1" sz="1400">
              <a:solidFill>
                <a:srgbClr val="000000"/>
              </a:solidFill>
              <a:latin typeface="Calibri"/>
              <a:ea typeface="Calibri"/>
              <a:cs typeface="Calibri"/>
              <a:sym typeface="Calibri"/>
            </a:endParaRPr>
          </a:p>
          <a:p>
            <a:pPr indent="0" lvl="0" marL="0" rtl="0" algn="l">
              <a:spcBef>
                <a:spcPts val="8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pic>
        <p:nvPicPr>
          <p:cNvPr id="251" name="Google Shape;251;p41"/>
          <p:cNvPicPr preferRelativeResize="0"/>
          <p:nvPr/>
        </p:nvPicPr>
        <p:blipFill>
          <a:blip r:embed="rId3">
            <a:alphaModFix/>
          </a:blip>
          <a:stretch>
            <a:fillRect/>
          </a:stretch>
        </p:blipFill>
        <p:spPr>
          <a:xfrm>
            <a:off x="5894300" y="143925"/>
            <a:ext cx="2294425" cy="172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57" name="Google Shape;257;p42"/>
          <p:cNvSpPr txBox="1"/>
          <p:nvPr>
            <p:ph idx="1" type="body"/>
          </p:nvPr>
        </p:nvSpPr>
        <p:spPr>
          <a:xfrm>
            <a:off x="311700" y="1429700"/>
            <a:ext cx="8750100" cy="357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Testing : </a:t>
            </a:r>
            <a:endParaRPr b="1" sz="14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lang="en" sz="1300">
                <a:solidFill>
                  <a:srgbClr val="000000"/>
                </a:solidFill>
                <a:latin typeface="Calibri"/>
                <a:ea typeface="Calibri"/>
                <a:cs typeface="Calibri"/>
                <a:sym typeface="Calibri"/>
              </a:rPr>
              <a:t>We create a  "test_images" directory by listing the contents of the "test_dir" directory. And then, We are testing the dataset images using the Model.h5 AI model. Testing images has no labels and hence the model.h5 model has to predict the cancer images using the trained data. Using the AI model we totally test around 56719 unlabeled images. Hence we predicted and separated the images which has tumor and non tumor cells.</a:t>
            </a:r>
            <a:endParaRPr sz="1300">
              <a:solidFill>
                <a:srgbClr val="000000"/>
              </a:solidFill>
              <a:latin typeface="Calibri"/>
              <a:ea typeface="Calibri"/>
              <a:cs typeface="Calibri"/>
              <a:sym typeface="Calibri"/>
            </a:endParaRPr>
          </a:p>
          <a:p>
            <a:pPr indent="0" lvl="0" marL="0" rtl="0" algn="just">
              <a:lnSpc>
                <a:spcPct val="150000"/>
              </a:lnSpc>
              <a:spcBef>
                <a:spcPts val="0"/>
              </a:spcBef>
              <a:spcAft>
                <a:spcPts val="0"/>
              </a:spcAft>
              <a:buNone/>
            </a:pPr>
            <a:r>
              <a:t/>
            </a:r>
            <a:endParaRPr sz="13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Predictions : </a:t>
            </a:r>
            <a:endParaRPr b="1" sz="14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lang="en" sz="1300">
                <a:solidFill>
                  <a:srgbClr val="000000"/>
                </a:solidFill>
                <a:latin typeface="Calibri"/>
                <a:ea typeface="Calibri"/>
                <a:cs typeface="Calibri"/>
                <a:sym typeface="Calibri"/>
              </a:rPr>
              <a:t>Here we generate predictions for test images using a trained model. It classifies each image into one of four categories - normal, Stage 1, Stage 2, and Critical - based on the predicted probability of having tumor tissue. It creates a new column called stages in the submission dataframe and assigns each image to one of the four categories based on the predicted probability. Finally, it displays 4 sample images from each category using matplotlib.pyplot.</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System Implementation</a:t>
            </a:r>
            <a:endParaRPr>
              <a:solidFill>
                <a:srgbClr val="000000"/>
              </a:solidFill>
              <a:latin typeface="Calibri"/>
              <a:ea typeface="Calibri"/>
              <a:cs typeface="Calibri"/>
              <a:sym typeface="Calibri"/>
            </a:endParaRPr>
          </a:p>
        </p:txBody>
      </p:sp>
      <p:sp>
        <p:nvSpPr>
          <p:cNvPr id="263" name="Google Shape;263;p43"/>
          <p:cNvSpPr txBox="1"/>
          <p:nvPr>
            <p:ph idx="1" type="body"/>
          </p:nvPr>
        </p:nvSpPr>
        <p:spPr>
          <a:xfrm>
            <a:off x="311700" y="1429700"/>
            <a:ext cx="8750100" cy="357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Calibri"/>
                <a:ea typeface="Calibri"/>
                <a:cs typeface="Calibri"/>
                <a:sym typeface="Calibri"/>
              </a:rPr>
              <a:t>A</a:t>
            </a:r>
            <a:r>
              <a:rPr b="1" lang="en" sz="1400">
                <a:solidFill>
                  <a:srgbClr val="000000"/>
                </a:solidFill>
                <a:latin typeface="Calibri"/>
                <a:ea typeface="Calibri"/>
                <a:cs typeface="Calibri"/>
                <a:sym typeface="Calibri"/>
              </a:rPr>
              <a:t>ccuracy :</a:t>
            </a:r>
            <a:r>
              <a:rPr b="1" lang="en" sz="1500">
                <a:solidFill>
                  <a:srgbClr val="000000"/>
                </a:solidFill>
                <a:latin typeface="Calibri"/>
                <a:ea typeface="Calibri"/>
                <a:cs typeface="Calibri"/>
                <a:sym typeface="Calibri"/>
              </a:rPr>
              <a:t> </a:t>
            </a:r>
            <a:endParaRPr b="1" sz="1500">
              <a:solidFill>
                <a:srgbClr val="000000"/>
              </a:solidFill>
              <a:latin typeface="Calibri"/>
              <a:ea typeface="Calibri"/>
              <a:cs typeface="Calibri"/>
              <a:sym typeface="Calibri"/>
            </a:endParaRPr>
          </a:p>
          <a:p>
            <a:pPr indent="0" lvl="0" marL="0" rtl="0" algn="just">
              <a:lnSpc>
                <a:spcPct val="150000"/>
              </a:lnSpc>
              <a:spcBef>
                <a:spcPts val="800"/>
              </a:spcBef>
              <a:spcAft>
                <a:spcPts val="0"/>
              </a:spcAft>
              <a:buNone/>
            </a:pPr>
            <a:r>
              <a:rPr lang="en" sz="1300">
                <a:solidFill>
                  <a:srgbClr val="000000"/>
                </a:solidFill>
                <a:latin typeface="Calibri"/>
                <a:ea typeface="Calibri"/>
                <a:cs typeface="Calibri"/>
                <a:sym typeface="Calibri"/>
              </a:rPr>
              <a:t>The accuracy of the predicted unlabelled testing images can be calculated through Area Under the ROC Curve(AUC). </a:t>
            </a:r>
            <a:r>
              <a:rPr lang="en" sz="1300">
                <a:solidFill>
                  <a:srgbClr val="333333"/>
                </a:solidFill>
                <a:highlight>
                  <a:srgbClr val="FFFFFF"/>
                </a:highlight>
                <a:latin typeface="Calibri"/>
                <a:ea typeface="Calibri"/>
                <a:cs typeface="Calibri"/>
                <a:sym typeface="Calibri"/>
              </a:rPr>
              <a:t>The AUC of 96% for training was obtained. This AI system shows a great promise for physicians and doctors trying to treat renal cell carcinoma.</a:t>
            </a:r>
            <a:endParaRPr sz="1300">
              <a:solidFill>
                <a:srgbClr val="000000"/>
              </a:solidFill>
              <a:latin typeface="Calibri"/>
              <a:ea typeface="Calibri"/>
              <a:cs typeface="Calibri"/>
              <a:sym typeface="Calibri"/>
            </a:endParaRPr>
          </a:p>
          <a:p>
            <a:pPr indent="0" lvl="0" marL="0" rtl="0" algn="l">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1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5642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alibri"/>
                <a:ea typeface="Calibri"/>
                <a:cs typeface="Calibri"/>
                <a:sym typeface="Calibri"/>
              </a:rPr>
              <a:t>Introduction</a:t>
            </a:r>
            <a:endParaRPr b="1">
              <a:solidFill>
                <a:srgbClr val="000000"/>
              </a:solidFill>
              <a:latin typeface="Calibri"/>
              <a:ea typeface="Calibri"/>
              <a:cs typeface="Calibri"/>
              <a:sym typeface="Calibri"/>
            </a:endParaRPr>
          </a:p>
        </p:txBody>
      </p:sp>
      <p:sp>
        <p:nvSpPr>
          <p:cNvPr id="151" name="Google Shape;151;p26"/>
          <p:cNvSpPr txBox="1"/>
          <p:nvPr>
            <p:ph idx="1" type="body"/>
          </p:nvPr>
        </p:nvSpPr>
        <p:spPr>
          <a:xfrm>
            <a:off x="311700" y="1359375"/>
            <a:ext cx="8520600" cy="324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000000"/>
                </a:solidFill>
                <a:latin typeface="Calibri"/>
                <a:ea typeface="Calibri"/>
                <a:cs typeface="Calibri"/>
                <a:sym typeface="Calibri"/>
              </a:rPr>
              <a:t>Kidney cancer is among the 10 most common cancers in both men and women. Overall, the lifetime risk for developing kidney cancer in men is about 1 in 46 (2.02%). The natural history of renal cell carcinoma (RCC) is highly unpredictable and challenging. Current diagnosis of renal cancer consists of histopathologic examination of tissue sections and classification into tumor stages and grades of malignancy. We aimed to develop an improved cancer prediction system by using the deep learning techniques, which automates the classification of Renal Cell Carcinoma Levels and also for identification of features using histopathological images. We trained and validated Graph neural networks (GNN’s) on whole-slide images to distinguish Renal Cell </a:t>
            </a:r>
            <a:r>
              <a:rPr lang="en" sz="1600">
                <a:solidFill>
                  <a:srgbClr val="000000"/>
                </a:solidFill>
                <a:latin typeface="Calibri"/>
                <a:ea typeface="Calibri"/>
                <a:cs typeface="Calibri"/>
                <a:sym typeface="Calibri"/>
              </a:rPr>
              <a:t>Carcinoma</a:t>
            </a:r>
            <a:r>
              <a:rPr lang="en" sz="1600">
                <a:solidFill>
                  <a:srgbClr val="000000"/>
                </a:solidFill>
                <a:latin typeface="Calibri"/>
                <a:ea typeface="Calibri"/>
                <a:cs typeface="Calibri"/>
                <a:sym typeface="Calibri"/>
              </a:rPr>
              <a:t> from normal tissue with comparatively improved classification accuracy. </a:t>
            </a:r>
            <a:endParaRPr sz="1600">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0"/>
              </a:spcAft>
              <a:buNone/>
            </a:pPr>
            <a:r>
              <a:t/>
            </a:r>
            <a:endParaRPr>
              <a:solidFill>
                <a:srgbClr val="000000"/>
              </a:solidFill>
              <a:latin typeface="Calibri"/>
              <a:ea typeface="Calibri"/>
              <a:cs typeface="Calibri"/>
              <a:sym typeface="Calibri"/>
            </a:endParaRPr>
          </a:p>
          <a:p>
            <a:pPr indent="0" lvl="0" marL="0" rtl="0" algn="just">
              <a:spcBef>
                <a:spcPts val="1600"/>
              </a:spcBef>
              <a:spcAft>
                <a:spcPts val="1600"/>
              </a:spcAft>
              <a:buNone/>
            </a:pPr>
            <a:r>
              <a:t/>
            </a:r>
            <a:endParaRPr>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Test cases and Reports</a:t>
            </a:r>
            <a:endParaRPr>
              <a:solidFill>
                <a:srgbClr val="000000"/>
              </a:solidFill>
              <a:latin typeface="Calibri"/>
              <a:ea typeface="Calibri"/>
              <a:cs typeface="Calibri"/>
              <a:sym typeface="Calibri"/>
            </a:endParaRPr>
          </a:p>
        </p:txBody>
      </p:sp>
      <p:sp>
        <p:nvSpPr>
          <p:cNvPr id="269" name="Google Shape;269;p44"/>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ID : </a:t>
            </a:r>
            <a:r>
              <a:rPr lang="en" sz="1500">
                <a:solidFill>
                  <a:srgbClr val="000000"/>
                </a:solidFill>
                <a:latin typeface="Calibri"/>
                <a:ea typeface="Calibri"/>
                <a:cs typeface="Calibri"/>
                <a:sym typeface="Calibri"/>
              </a:rPr>
              <a:t>1</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 ACTION TO BE PERFORMED : </a:t>
            </a:r>
            <a:r>
              <a:rPr lang="en" sz="1500">
                <a:solidFill>
                  <a:srgbClr val="000000"/>
                </a:solidFill>
                <a:latin typeface="Calibri"/>
                <a:ea typeface="Calibri"/>
                <a:cs typeface="Calibri"/>
                <a:sym typeface="Calibri"/>
              </a:rPr>
              <a:t>Image with clear cell renal cell carcinoma (ccRCC)</a:t>
            </a:r>
            <a:endParaRPr b="1"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INPUT : </a:t>
            </a:r>
            <a:r>
              <a:rPr lang="en" sz="1500">
                <a:solidFill>
                  <a:srgbClr val="000000"/>
                </a:solidFill>
                <a:latin typeface="Calibri"/>
                <a:ea typeface="Calibri"/>
                <a:cs typeface="Calibri"/>
                <a:sym typeface="Calibri"/>
              </a:rPr>
              <a:t>A histology image of a kidney tumor with clear cell renal cell carcinoma.</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OUTPUT : </a:t>
            </a:r>
            <a:r>
              <a:rPr lang="en" sz="1500">
                <a:solidFill>
                  <a:srgbClr val="000000"/>
                </a:solidFill>
                <a:latin typeface="Calibri"/>
                <a:ea typeface="Calibri"/>
                <a:cs typeface="Calibri"/>
                <a:sym typeface="Calibri"/>
              </a:rPr>
              <a:t>The model predicts a high likelihood of ccRCC based on the characteristics of the tumor in the image, such as the presence of clear cells and a distinct pattern of tumor cells.</a:t>
            </a:r>
            <a:endParaRPr b="1"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PASS/ FAIL : </a:t>
            </a:r>
            <a:r>
              <a:rPr lang="en" sz="1500">
                <a:solidFill>
                  <a:srgbClr val="000000"/>
                </a:solidFill>
                <a:latin typeface="Calibri"/>
                <a:ea typeface="Calibri"/>
                <a:cs typeface="Calibri"/>
                <a:sym typeface="Calibri"/>
              </a:rPr>
              <a:t> Pass</a:t>
            </a:r>
            <a:endParaRPr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70" name="Google Shape;270;p44"/>
          <p:cNvPicPr preferRelativeResize="0"/>
          <p:nvPr/>
        </p:nvPicPr>
        <p:blipFill>
          <a:blip r:embed="rId3">
            <a:alphaModFix/>
          </a:blip>
          <a:stretch>
            <a:fillRect/>
          </a:stretch>
        </p:blipFill>
        <p:spPr>
          <a:xfrm>
            <a:off x="3593288" y="2369325"/>
            <a:ext cx="2269425" cy="1512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Test cases and Reports</a:t>
            </a:r>
            <a:endParaRPr>
              <a:solidFill>
                <a:srgbClr val="000000"/>
              </a:solidFill>
              <a:latin typeface="Calibri"/>
              <a:ea typeface="Calibri"/>
              <a:cs typeface="Calibri"/>
              <a:sym typeface="Calibri"/>
            </a:endParaRPr>
          </a:p>
        </p:txBody>
      </p:sp>
      <p:sp>
        <p:nvSpPr>
          <p:cNvPr id="276" name="Google Shape;276;p45"/>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ID : </a:t>
            </a:r>
            <a:r>
              <a:rPr lang="en" sz="1500">
                <a:solidFill>
                  <a:srgbClr val="000000"/>
                </a:solidFill>
                <a:latin typeface="Calibri"/>
                <a:ea typeface="Calibri"/>
                <a:cs typeface="Calibri"/>
                <a:sym typeface="Calibri"/>
              </a:rPr>
              <a:t>2</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 ACTION TO BE PERFORMED : </a:t>
            </a:r>
            <a:r>
              <a:rPr lang="en" sz="1500">
                <a:solidFill>
                  <a:srgbClr val="000000"/>
                </a:solidFill>
                <a:latin typeface="Calibri"/>
                <a:ea typeface="Calibri"/>
                <a:cs typeface="Calibri"/>
                <a:sym typeface="Calibri"/>
              </a:rPr>
              <a:t>Image with non-cancerous renal cells</a:t>
            </a:r>
            <a:endParaRPr b="1"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INPUT : </a:t>
            </a:r>
            <a:r>
              <a:rPr lang="en" sz="1400">
                <a:solidFill>
                  <a:srgbClr val="000000"/>
                </a:solidFill>
                <a:latin typeface="Times New Roman"/>
                <a:ea typeface="Times New Roman"/>
                <a:cs typeface="Times New Roman"/>
                <a:sym typeface="Times New Roman"/>
              </a:rPr>
              <a:t> </a:t>
            </a:r>
            <a:r>
              <a:rPr lang="en" sz="1500">
                <a:solidFill>
                  <a:srgbClr val="000000"/>
                </a:solidFill>
                <a:latin typeface="Calibri"/>
                <a:ea typeface="Calibri"/>
                <a:cs typeface="Calibri"/>
                <a:sym typeface="Calibri"/>
              </a:rPr>
              <a:t>A histology image of a healthy kidney tissue sample.</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OUTPUT : </a:t>
            </a:r>
            <a:r>
              <a:rPr lang="en" sz="1500">
                <a:solidFill>
                  <a:srgbClr val="000000"/>
                </a:solidFill>
                <a:latin typeface="Calibri"/>
                <a:ea typeface="Calibri"/>
                <a:cs typeface="Calibri"/>
                <a:sym typeface="Calibri"/>
              </a:rPr>
              <a:t>The model predicts a low likelihood of renal cell carcinoma, as the image does not show any signs of cancerous cells.</a:t>
            </a:r>
            <a:endParaRPr b="1"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PASS/ FAIL : </a:t>
            </a:r>
            <a:r>
              <a:rPr lang="en" sz="1500">
                <a:solidFill>
                  <a:srgbClr val="000000"/>
                </a:solidFill>
                <a:latin typeface="Calibri"/>
                <a:ea typeface="Calibri"/>
                <a:cs typeface="Calibri"/>
                <a:sym typeface="Calibri"/>
              </a:rPr>
              <a:t> Pass</a:t>
            </a:r>
            <a:endParaRPr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77" name="Google Shape;277;p45"/>
          <p:cNvPicPr preferRelativeResize="0"/>
          <p:nvPr/>
        </p:nvPicPr>
        <p:blipFill>
          <a:blip r:embed="rId3">
            <a:alphaModFix/>
          </a:blip>
          <a:stretch>
            <a:fillRect/>
          </a:stretch>
        </p:blipFill>
        <p:spPr>
          <a:xfrm>
            <a:off x="3473199" y="2333675"/>
            <a:ext cx="2197624" cy="1654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Test cases and Reports</a:t>
            </a:r>
            <a:endParaRPr>
              <a:solidFill>
                <a:srgbClr val="000000"/>
              </a:solidFill>
              <a:latin typeface="Calibri"/>
              <a:ea typeface="Calibri"/>
              <a:cs typeface="Calibri"/>
              <a:sym typeface="Calibri"/>
            </a:endParaRPr>
          </a:p>
        </p:txBody>
      </p:sp>
      <p:sp>
        <p:nvSpPr>
          <p:cNvPr id="283" name="Google Shape;283;p46"/>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ID : </a:t>
            </a:r>
            <a:r>
              <a:rPr lang="en" sz="1500">
                <a:solidFill>
                  <a:srgbClr val="000000"/>
                </a:solidFill>
                <a:latin typeface="Calibri"/>
                <a:ea typeface="Calibri"/>
                <a:cs typeface="Calibri"/>
                <a:sym typeface="Calibri"/>
              </a:rPr>
              <a:t>3</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 ACTION TO BE PERFORMED : </a:t>
            </a:r>
            <a:r>
              <a:rPr lang="en" sz="1400">
                <a:solidFill>
                  <a:srgbClr val="000000"/>
                </a:solidFill>
                <a:latin typeface="Calibri"/>
                <a:ea typeface="Calibri"/>
                <a:cs typeface="Calibri"/>
                <a:sym typeface="Calibri"/>
              </a:rPr>
              <a:t>Image with mixed renal cell carcinoma subtypes</a:t>
            </a:r>
            <a:endParaRPr b="1"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INPUT : </a:t>
            </a:r>
            <a:r>
              <a:rPr lang="en" sz="1400">
                <a:solidFill>
                  <a:srgbClr val="000000"/>
                </a:solidFill>
                <a:latin typeface="Calibri"/>
                <a:ea typeface="Calibri"/>
                <a:cs typeface="Calibri"/>
                <a:sym typeface="Calibri"/>
              </a:rPr>
              <a:t> A histology image of a kidney tumor with a mixture of different renal cell carcinoma subtypes.</a:t>
            </a:r>
            <a:endParaRPr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OUTPUT : </a:t>
            </a:r>
            <a:r>
              <a:rPr lang="en" sz="1400">
                <a:solidFill>
                  <a:srgbClr val="000000"/>
                </a:solidFill>
                <a:latin typeface="Calibri"/>
                <a:ea typeface="Calibri"/>
                <a:cs typeface="Calibri"/>
                <a:sym typeface="Calibri"/>
              </a:rPr>
              <a:t>The model predicts a moderate to high likelihood of renal cell carcinoma, depending on the predominant subtype(s) present in the image and the specific features of the tumor cells.</a:t>
            </a:r>
            <a:endParaRPr b="1" sz="16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PASS/ FAIL : </a:t>
            </a:r>
            <a:r>
              <a:rPr lang="en" sz="1500">
                <a:solidFill>
                  <a:srgbClr val="000000"/>
                </a:solidFill>
                <a:latin typeface="Calibri"/>
                <a:ea typeface="Calibri"/>
                <a:cs typeface="Calibri"/>
                <a:sym typeface="Calibri"/>
              </a:rPr>
              <a:t> Pass</a:t>
            </a:r>
            <a:endParaRPr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84" name="Google Shape;284;p46"/>
          <p:cNvPicPr preferRelativeResize="0"/>
          <p:nvPr/>
        </p:nvPicPr>
        <p:blipFill>
          <a:blip r:embed="rId3">
            <a:alphaModFix/>
          </a:blip>
          <a:stretch>
            <a:fillRect/>
          </a:stretch>
        </p:blipFill>
        <p:spPr>
          <a:xfrm>
            <a:off x="3299705" y="2272125"/>
            <a:ext cx="2354924" cy="1768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Test cases and Reports</a:t>
            </a:r>
            <a:endParaRPr>
              <a:solidFill>
                <a:srgbClr val="000000"/>
              </a:solidFill>
              <a:latin typeface="Calibri"/>
              <a:ea typeface="Calibri"/>
              <a:cs typeface="Calibri"/>
              <a:sym typeface="Calibri"/>
            </a:endParaRPr>
          </a:p>
        </p:txBody>
      </p:sp>
      <p:sp>
        <p:nvSpPr>
          <p:cNvPr id="290" name="Google Shape;290;p47"/>
          <p:cNvSpPr txBox="1"/>
          <p:nvPr>
            <p:ph idx="1" type="body"/>
          </p:nvPr>
        </p:nvSpPr>
        <p:spPr>
          <a:xfrm>
            <a:off x="311700" y="1301200"/>
            <a:ext cx="8832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ID : </a:t>
            </a:r>
            <a:r>
              <a:rPr lang="en" sz="1500">
                <a:solidFill>
                  <a:srgbClr val="000000"/>
                </a:solidFill>
                <a:latin typeface="Calibri"/>
                <a:ea typeface="Calibri"/>
                <a:cs typeface="Calibri"/>
                <a:sym typeface="Calibri"/>
              </a:rPr>
              <a:t>4</a:t>
            </a:r>
            <a:endParaRPr b="1" sz="1500">
              <a:solidFill>
                <a:srgbClr val="000000"/>
              </a:solidFill>
              <a:latin typeface="Calibri"/>
              <a:ea typeface="Calibri"/>
              <a:cs typeface="Calibri"/>
              <a:sym typeface="Calibri"/>
            </a:endParaRPr>
          </a:p>
          <a:p>
            <a:pPr indent="0" lvl="0" marL="0" rtl="0" algn="l">
              <a:lnSpc>
                <a:spcPct val="100000"/>
              </a:lnSpc>
              <a:spcBef>
                <a:spcPts val="800"/>
              </a:spcBef>
              <a:spcAft>
                <a:spcPts val="0"/>
              </a:spcAft>
              <a:buNone/>
            </a:pPr>
            <a:r>
              <a:rPr b="1" lang="en" sz="1500">
                <a:solidFill>
                  <a:srgbClr val="000000"/>
                </a:solidFill>
                <a:latin typeface="Calibri"/>
                <a:ea typeface="Calibri"/>
                <a:cs typeface="Calibri"/>
                <a:sym typeface="Calibri"/>
              </a:rPr>
              <a:t>TEST CASE / ACTION TO BE PERFORMED : </a:t>
            </a:r>
            <a:r>
              <a:rPr lang="en" sz="1500">
                <a:solidFill>
                  <a:srgbClr val="000000"/>
                </a:solidFill>
                <a:latin typeface="Calibri"/>
                <a:ea typeface="Calibri"/>
                <a:cs typeface="Calibri"/>
                <a:sym typeface="Calibri"/>
              </a:rPr>
              <a:t>Image with unclear tumor boundaries</a:t>
            </a:r>
            <a:endParaRPr b="1" sz="1500">
              <a:solidFill>
                <a:srgbClr val="000000"/>
              </a:solidFill>
              <a:latin typeface="Calibri"/>
              <a:ea typeface="Calibri"/>
              <a:cs typeface="Calibri"/>
              <a:sym typeface="Calibri"/>
            </a:endParaRPr>
          </a:p>
          <a:p>
            <a:pPr indent="0" lvl="0" marL="0" rtl="0" algn="l">
              <a:lnSpc>
                <a:spcPct val="100000"/>
              </a:lnSpc>
              <a:spcBef>
                <a:spcPts val="800"/>
              </a:spcBef>
              <a:spcAft>
                <a:spcPts val="0"/>
              </a:spcAft>
              <a:buNone/>
            </a:pPr>
            <a:r>
              <a:rPr b="1" lang="en" sz="1500">
                <a:solidFill>
                  <a:srgbClr val="000000"/>
                </a:solidFill>
                <a:latin typeface="Calibri"/>
                <a:ea typeface="Calibri"/>
                <a:cs typeface="Calibri"/>
                <a:sym typeface="Calibri"/>
              </a:rPr>
              <a:t>INPUT : </a:t>
            </a:r>
            <a:r>
              <a:rPr lang="en" sz="1500">
                <a:solidFill>
                  <a:srgbClr val="000000"/>
                </a:solidFill>
                <a:latin typeface="Calibri"/>
                <a:ea typeface="Calibri"/>
                <a:cs typeface="Calibri"/>
                <a:sym typeface="Calibri"/>
              </a:rPr>
              <a:t> A histology image of a kidney tumor with poorly defined boundaries</a:t>
            </a:r>
            <a:endParaRPr sz="1500">
              <a:solidFill>
                <a:srgbClr val="000000"/>
              </a:solidFill>
              <a:latin typeface="Calibri"/>
              <a:ea typeface="Calibri"/>
              <a:cs typeface="Calibri"/>
              <a:sym typeface="Calibri"/>
            </a:endParaRPr>
          </a:p>
          <a:p>
            <a:pPr indent="0" lvl="0" marL="0" rtl="0" algn="l">
              <a:spcBef>
                <a:spcPts val="800"/>
              </a:spcBef>
              <a:spcAft>
                <a:spcPts val="0"/>
              </a:spcAft>
              <a:buNone/>
            </a:pPr>
            <a:r>
              <a:t/>
            </a:r>
            <a:endParaRPr sz="1500">
              <a:solidFill>
                <a:srgbClr val="000000"/>
              </a:solidFill>
              <a:latin typeface="Calibri"/>
              <a:ea typeface="Calibri"/>
              <a:cs typeface="Calibri"/>
              <a:sym typeface="Calibri"/>
            </a:endParaRPr>
          </a:p>
          <a:p>
            <a:pPr indent="0" lvl="0" marL="0" rtl="0" algn="l">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b="1" lang="en" sz="1500">
                <a:solidFill>
                  <a:srgbClr val="000000"/>
                </a:solidFill>
                <a:latin typeface="Calibri"/>
                <a:ea typeface="Calibri"/>
                <a:cs typeface="Calibri"/>
                <a:sym typeface="Calibri"/>
              </a:rPr>
              <a:t>OUTPUT : </a:t>
            </a:r>
            <a:r>
              <a:rPr lang="en" sz="1500">
                <a:solidFill>
                  <a:srgbClr val="000000"/>
                </a:solidFill>
                <a:latin typeface="Calibri"/>
                <a:ea typeface="Calibri"/>
                <a:cs typeface="Calibri"/>
                <a:sym typeface="Calibri"/>
              </a:rPr>
              <a:t>The model may have difficulty accurately predicting the likelihood of renal cell carcinoma in this case, as the boundaries between the tumor and surrounding tissue are unclear.</a:t>
            </a:r>
            <a:endParaRPr b="1"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PASS/ FAIL : </a:t>
            </a:r>
            <a:r>
              <a:rPr lang="en" sz="1500">
                <a:solidFill>
                  <a:srgbClr val="000000"/>
                </a:solidFill>
                <a:latin typeface="Calibri"/>
                <a:ea typeface="Calibri"/>
                <a:cs typeface="Calibri"/>
                <a:sym typeface="Calibri"/>
              </a:rPr>
              <a:t> Pass</a:t>
            </a:r>
            <a:endParaRPr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91" name="Google Shape;291;p47"/>
          <p:cNvPicPr preferRelativeResize="0"/>
          <p:nvPr/>
        </p:nvPicPr>
        <p:blipFill>
          <a:blip r:embed="rId3">
            <a:alphaModFix/>
          </a:blip>
          <a:stretch>
            <a:fillRect/>
          </a:stretch>
        </p:blipFill>
        <p:spPr>
          <a:xfrm>
            <a:off x="3637187" y="2358850"/>
            <a:ext cx="1869625" cy="191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Test cases and Reports</a:t>
            </a:r>
            <a:endParaRPr>
              <a:solidFill>
                <a:srgbClr val="000000"/>
              </a:solidFill>
              <a:latin typeface="Calibri"/>
              <a:ea typeface="Calibri"/>
              <a:cs typeface="Calibri"/>
              <a:sym typeface="Calibri"/>
            </a:endParaRPr>
          </a:p>
        </p:txBody>
      </p:sp>
      <p:sp>
        <p:nvSpPr>
          <p:cNvPr id="297" name="Google Shape;297;p48"/>
          <p:cNvSpPr txBox="1"/>
          <p:nvPr>
            <p:ph idx="1" type="body"/>
          </p:nvPr>
        </p:nvSpPr>
        <p:spPr>
          <a:xfrm>
            <a:off x="311700" y="1301200"/>
            <a:ext cx="8832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TEST CASE ID : </a:t>
            </a:r>
            <a:r>
              <a:rPr lang="en" sz="1500">
                <a:solidFill>
                  <a:srgbClr val="000000"/>
                </a:solidFill>
                <a:latin typeface="Calibri"/>
                <a:ea typeface="Calibri"/>
                <a:cs typeface="Calibri"/>
                <a:sym typeface="Calibri"/>
              </a:rPr>
              <a:t>5</a:t>
            </a:r>
            <a:endParaRPr b="1" sz="1500">
              <a:solidFill>
                <a:srgbClr val="000000"/>
              </a:solidFill>
              <a:latin typeface="Calibri"/>
              <a:ea typeface="Calibri"/>
              <a:cs typeface="Calibri"/>
              <a:sym typeface="Calibri"/>
            </a:endParaRPr>
          </a:p>
          <a:p>
            <a:pPr indent="0" lvl="0" marL="0" rtl="0" algn="l">
              <a:lnSpc>
                <a:spcPct val="100000"/>
              </a:lnSpc>
              <a:spcBef>
                <a:spcPts val="800"/>
              </a:spcBef>
              <a:spcAft>
                <a:spcPts val="0"/>
              </a:spcAft>
              <a:buNone/>
            </a:pPr>
            <a:r>
              <a:rPr b="1" lang="en" sz="1500">
                <a:solidFill>
                  <a:srgbClr val="000000"/>
                </a:solidFill>
                <a:latin typeface="Calibri"/>
                <a:ea typeface="Calibri"/>
                <a:cs typeface="Calibri"/>
                <a:sym typeface="Calibri"/>
              </a:rPr>
              <a:t>TEST CASE / ACTION TO BE PERFORMED : </a:t>
            </a:r>
            <a:r>
              <a:rPr lang="en" sz="1500">
                <a:solidFill>
                  <a:srgbClr val="000000"/>
                </a:solidFill>
                <a:latin typeface="Calibri"/>
                <a:ea typeface="Calibri"/>
                <a:cs typeface="Calibri"/>
                <a:sym typeface="Calibri"/>
              </a:rPr>
              <a:t>Image with artifacts or staining anomalies</a:t>
            </a:r>
            <a:endParaRPr b="1" sz="1500">
              <a:solidFill>
                <a:srgbClr val="000000"/>
              </a:solidFill>
              <a:latin typeface="Calibri"/>
              <a:ea typeface="Calibri"/>
              <a:cs typeface="Calibri"/>
              <a:sym typeface="Calibri"/>
            </a:endParaRPr>
          </a:p>
          <a:p>
            <a:pPr indent="0" lvl="0" marL="0" rtl="0" algn="l">
              <a:lnSpc>
                <a:spcPct val="100000"/>
              </a:lnSpc>
              <a:spcBef>
                <a:spcPts val="800"/>
              </a:spcBef>
              <a:spcAft>
                <a:spcPts val="0"/>
              </a:spcAft>
              <a:buNone/>
            </a:pPr>
            <a:r>
              <a:rPr b="1" lang="en" sz="1500">
                <a:solidFill>
                  <a:srgbClr val="000000"/>
                </a:solidFill>
                <a:latin typeface="Calibri"/>
                <a:ea typeface="Calibri"/>
                <a:cs typeface="Calibri"/>
                <a:sym typeface="Calibri"/>
              </a:rPr>
              <a:t>INPUT : </a:t>
            </a:r>
            <a:r>
              <a:rPr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A histology image of a kidney tumor with staining artifacts or other anomalies that could affect image quality</a:t>
            </a:r>
            <a:endParaRPr sz="1500">
              <a:solidFill>
                <a:srgbClr val="000000"/>
              </a:solidFill>
              <a:latin typeface="Calibri"/>
              <a:ea typeface="Calibri"/>
              <a:cs typeface="Calibri"/>
              <a:sym typeface="Calibri"/>
            </a:endParaRPr>
          </a:p>
          <a:p>
            <a:pPr indent="0" lvl="0" marL="0" rtl="0" algn="l">
              <a:lnSpc>
                <a:spcPct val="100000"/>
              </a:lnSpc>
              <a:spcBef>
                <a:spcPts val="80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t/>
            </a:r>
            <a:endParaRPr sz="15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b="1" lang="en" sz="1500">
                <a:solidFill>
                  <a:srgbClr val="000000"/>
                </a:solidFill>
                <a:latin typeface="Calibri"/>
                <a:ea typeface="Calibri"/>
                <a:cs typeface="Calibri"/>
                <a:sym typeface="Calibri"/>
              </a:rPr>
              <a:t>OUTPUT : </a:t>
            </a:r>
            <a:r>
              <a:rPr lang="en" sz="1500">
                <a:solidFill>
                  <a:srgbClr val="000000"/>
                </a:solidFill>
                <a:latin typeface="Calibri"/>
                <a:ea typeface="Calibri"/>
                <a:cs typeface="Calibri"/>
                <a:sym typeface="Calibri"/>
              </a:rPr>
              <a:t>The model may produce inaccurate results if the artifacts or anomalies in the image interfere with its ability to accurately identify and classify renal cell carcinoma cells.</a:t>
            </a:r>
            <a:endParaRPr b="1" sz="15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sz="1500">
                <a:solidFill>
                  <a:srgbClr val="000000"/>
                </a:solidFill>
                <a:latin typeface="Calibri"/>
                <a:ea typeface="Calibri"/>
                <a:cs typeface="Calibri"/>
                <a:sym typeface="Calibri"/>
              </a:rPr>
              <a:t>PASS/ FAIL : </a:t>
            </a:r>
            <a:r>
              <a:rPr lang="en" sz="1500">
                <a:solidFill>
                  <a:srgbClr val="000000"/>
                </a:solidFill>
                <a:latin typeface="Calibri"/>
                <a:ea typeface="Calibri"/>
                <a:cs typeface="Calibri"/>
                <a:sym typeface="Calibri"/>
              </a:rPr>
              <a:t> Pass</a:t>
            </a:r>
            <a:endParaRPr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298" name="Google Shape;298;p48"/>
          <p:cNvPicPr preferRelativeResize="0"/>
          <p:nvPr/>
        </p:nvPicPr>
        <p:blipFill>
          <a:blip r:embed="rId3">
            <a:alphaModFix/>
          </a:blip>
          <a:stretch>
            <a:fillRect/>
          </a:stretch>
        </p:blipFill>
        <p:spPr>
          <a:xfrm>
            <a:off x="3611213" y="2468100"/>
            <a:ext cx="1921575" cy="162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Screenshots</a:t>
            </a:r>
            <a:endParaRPr>
              <a:solidFill>
                <a:srgbClr val="000000"/>
              </a:solidFill>
              <a:latin typeface="Calibri"/>
              <a:ea typeface="Calibri"/>
              <a:cs typeface="Calibri"/>
              <a:sym typeface="Calibri"/>
            </a:endParaRPr>
          </a:p>
        </p:txBody>
      </p:sp>
      <p:sp>
        <p:nvSpPr>
          <p:cNvPr id="304" name="Google Shape;304;p49"/>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305" name="Google Shape;305;p49"/>
          <p:cNvPicPr preferRelativeResize="0"/>
          <p:nvPr/>
        </p:nvPicPr>
        <p:blipFill>
          <a:blip r:embed="rId3">
            <a:alphaModFix/>
          </a:blip>
          <a:stretch>
            <a:fillRect/>
          </a:stretch>
        </p:blipFill>
        <p:spPr>
          <a:xfrm>
            <a:off x="384500" y="1699675"/>
            <a:ext cx="4051375" cy="2819200"/>
          </a:xfrm>
          <a:prstGeom prst="rect">
            <a:avLst/>
          </a:prstGeom>
          <a:noFill/>
          <a:ln>
            <a:noFill/>
          </a:ln>
        </p:spPr>
      </p:pic>
      <p:pic>
        <p:nvPicPr>
          <p:cNvPr id="306" name="Google Shape;306;p49"/>
          <p:cNvPicPr preferRelativeResize="0"/>
          <p:nvPr/>
        </p:nvPicPr>
        <p:blipFill>
          <a:blip r:embed="rId4">
            <a:alphaModFix/>
          </a:blip>
          <a:stretch>
            <a:fillRect/>
          </a:stretch>
        </p:blipFill>
        <p:spPr>
          <a:xfrm>
            <a:off x="4625125" y="1699675"/>
            <a:ext cx="4207175" cy="281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Screenshots</a:t>
            </a:r>
            <a:endParaRPr>
              <a:solidFill>
                <a:srgbClr val="000000"/>
              </a:solidFill>
              <a:latin typeface="Calibri"/>
              <a:ea typeface="Calibri"/>
              <a:cs typeface="Calibri"/>
              <a:sym typeface="Calibri"/>
            </a:endParaRPr>
          </a:p>
        </p:txBody>
      </p:sp>
      <p:sp>
        <p:nvSpPr>
          <p:cNvPr id="312" name="Google Shape;312;p50"/>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313" name="Google Shape;313;p50"/>
          <p:cNvPicPr preferRelativeResize="0"/>
          <p:nvPr/>
        </p:nvPicPr>
        <p:blipFill>
          <a:blip r:embed="rId3">
            <a:alphaModFix/>
          </a:blip>
          <a:stretch>
            <a:fillRect/>
          </a:stretch>
        </p:blipFill>
        <p:spPr>
          <a:xfrm>
            <a:off x="311700" y="1381225"/>
            <a:ext cx="3984725" cy="3018125"/>
          </a:xfrm>
          <a:prstGeom prst="rect">
            <a:avLst/>
          </a:prstGeom>
          <a:noFill/>
          <a:ln>
            <a:noFill/>
          </a:ln>
        </p:spPr>
      </p:pic>
      <p:pic>
        <p:nvPicPr>
          <p:cNvPr id="314" name="Google Shape;314;p50"/>
          <p:cNvPicPr preferRelativeResize="0"/>
          <p:nvPr/>
        </p:nvPicPr>
        <p:blipFill>
          <a:blip r:embed="rId4">
            <a:alphaModFix/>
          </a:blip>
          <a:stretch>
            <a:fillRect/>
          </a:stretch>
        </p:blipFill>
        <p:spPr>
          <a:xfrm>
            <a:off x="4421900" y="1381225"/>
            <a:ext cx="4433951" cy="3018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Screenshots</a:t>
            </a:r>
            <a:endParaRPr>
              <a:solidFill>
                <a:srgbClr val="000000"/>
              </a:solidFill>
              <a:latin typeface="Calibri"/>
              <a:ea typeface="Calibri"/>
              <a:cs typeface="Calibri"/>
              <a:sym typeface="Calibri"/>
            </a:endParaRPr>
          </a:p>
        </p:txBody>
      </p:sp>
      <p:sp>
        <p:nvSpPr>
          <p:cNvPr id="320" name="Google Shape;320;p51"/>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321" name="Google Shape;321;p51"/>
          <p:cNvPicPr preferRelativeResize="0"/>
          <p:nvPr/>
        </p:nvPicPr>
        <p:blipFill>
          <a:blip r:embed="rId3">
            <a:alphaModFix/>
          </a:blip>
          <a:stretch>
            <a:fillRect/>
          </a:stretch>
        </p:blipFill>
        <p:spPr>
          <a:xfrm>
            <a:off x="311700" y="1499575"/>
            <a:ext cx="4064401" cy="2899775"/>
          </a:xfrm>
          <a:prstGeom prst="rect">
            <a:avLst/>
          </a:prstGeom>
          <a:noFill/>
          <a:ln>
            <a:noFill/>
          </a:ln>
        </p:spPr>
      </p:pic>
      <p:pic>
        <p:nvPicPr>
          <p:cNvPr id="322" name="Google Shape;322;p51"/>
          <p:cNvPicPr preferRelativeResize="0"/>
          <p:nvPr/>
        </p:nvPicPr>
        <p:blipFill>
          <a:blip r:embed="rId4">
            <a:alphaModFix/>
          </a:blip>
          <a:stretch>
            <a:fillRect/>
          </a:stretch>
        </p:blipFill>
        <p:spPr>
          <a:xfrm>
            <a:off x="4615400" y="1499575"/>
            <a:ext cx="4133499" cy="2899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Screenshots</a:t>
            </a:r>
            <a:endParaRPr>
              <a:solidFill>
                <a:srgbClr val="000000"/>
              </a:solidFill>
              <a:latin typeface="Calibri"/>
              <a:ea typeface="Calibri"/>
              <a:cs typeface="Calibri"/>
              <a:sym typeface="Calibri"/>
            </a:endParaRPr>
          </a:p>
        </p:txBody>
      </p:sp>
      <p:sp>
        <p:nvSpPr>
          <p:cNvPr id="328" name="Google Shape;328;p52"/>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pic>
        <p:nvPicPr>
          <p:cNvPr id="329" name="Google Shape;329;p52"/>
          <p:cNvPicPr preferRelativeResize="0"/>
          <p:nvPr/>
        </p:nvPicPr>
        <p:blipFill>
          <a:blip r:embed="rId3">
            <a:alphaModFix/>
          </a:blip>
          <a:stretch>
            <a:fillRect/>
          </a:stretch>
        </p:blipFill>
        <p:spPr>
          <a:xfrm>
            <a:off x="1272588" y="1409050"/>
            <a:ext cx="6910825" cy="3159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Conclusion</a:t>
            </a:r>
            <a:endParaRPr>
              <a:solidFill>
                <a:srgbClr val="000000"/>
              </a:solidFill>
              <a:latin typeface="Calibri"/>
              <a:ea typeface="Calibri"/>
              <a:cs typeface="Calibri"/>
              <a:sym typeface="Calibri"/>
            </a:endParaRPr>
          </a:p>
        </p:txBody>
      </p:sp>
      <p:sp>
        <p:nvSpPr>
          <p:cNvPr id="335" name="Google Shape;335;p53"/>
          <p:cNvSpPr txBox="1"/>
          <p:nvPr>
            <p:ph idx="1" type="body"/>
          </p:nvPr>
        </p:nvSpPr>
        <p:spPr>
          <a:xfrm>
            <a:off x="311700" y="1448900"/>
            <a:ext cx="8520600" cy="30999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1400">
                <a:solidFill>
                  <a:srgbClr val="000000"/>
                </a:solidFill>
                <a:latin typeface="Calibri"/>
                <a:ea typeface="Calibri"/>
                <a:cs typeface="Calibri"/>
                <a:sym typeface="Calibri"/>
              </a:rPr>
              <a:t>This system presented a heuristic approach using deep learning algorithms so as to build a classification model for monitoring the tumor stage progression in RCC based on histopathological images. This system works based on an optimized algorithm which is generally not programmed with any task-specific rules. A Neural network model is constructed to perform the diagnosis of renal cell carcinoma progression in patients. The major advantage of this system is that it is responsible for analysing the data with preloaded input to detect the accurate result with greater performance and consume a less amount of time in processing and predicting the results. Hence it helps doctors in starting the treatments early for the patients and also it helps in diagnosing more patients within a shorter period of time. We anticipate that this prediction models based on the histopathological images could contribute to the optimal management of patients in ccRCC.</a:t>
            </a:r>
            <a:endParaRPr sz="20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Literature Survey</a:t>
            </a:r>
            <a:endParaRPr>
              <a:solidFill>
                <a:srgbClr val="000000"/>
              </a:solidFill>
              <a:latin typeface="Calibri"/>
              <a:ea typeface="Calibri"/>
              <a:cs typeface="Calibri"/>
              <a:sym typeface="Calibri"/>
            </a:endParaRPr>
          </a:p>
        </p:txBody>
      </p:sp>
      <p:sp>
        <p:nvSpPr>
          <p:cNvPr id="157" name="Google Shape;157;p27"/>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graphicFrame>
        <p:nvGraphicFramePr>
          <p:cNvPr id="158" name="Google Shape;158;p27"/>
          <p:cNvGraphicFramePr/>
          <p:nvPr/>
        </p:nvGraphicFramePr>
        <p:xfrm>
          <a:off x="514375" y="1379175"/>
          <a:ext cx="3000000" cy="3000000"/>
        </p:xfrm>
        <a:graphic>
          <a:graphicData uri="http://schemas.openxmlformats.org/drawingml/2006/table">
            <a:tbl>
              <a:tblPr>
                <a:noFill/>
                <a:tableStyleId>{CC2B010F-D506-4F69-9CB5-930A7D87389D}</a:tableStyleId>
              </a:tblPr>
              <a:tblGrid>
                <a:gridCol w="518800"/>
                <a:gridCol w="2716325"/>
                <a:gridCol w="2711425"/>
                <a:gridCol w="1818375"/>
                <a:gridCol w="662325"/>
              </a:tblGrid>
              <a:tr h="654075">
                <a:tc>
                  <a:txBody>
                    <a:bodyPr/>
                    <a:lstStyle/>
                    <a:p>
                      <a:pPr indent="0" lvl="0" marL="0" rtl="0" algn="ctr">
                        <a:spcBef>
                          <a:spcPts val="0"/>
                        </a:spcBef>
                        <a:spcAft>
                          <a:spcPts val="0"/>
                        </a:spcAft>
                        <a:buNone/>
                      </a:pPr>
                      <a:r>
                        <a:rPr b="1" lang="en">
                          <a:latin typeface="Calibri"/>
                          <a:ea typeface="Calibri"/>
                          <a:cs typeface="Calibri"/>
                          <a:sym typeface="Calibri"/>
                        </a:rPr>
                        <a:t>SNO</a:t>
                      </a:r>
                      <a:r>
                        <a:rPr b="1" lang="en">
                          <a:latin typeface="Calibri"/>
                          <a:ea typeface="Calibri"/>
                          <a:cs typeface="Calibri"/>
                          <a:sym typeface="Calibri"/>
                        </a:rPr>
                        <a:t> </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AUTHORS</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LINK</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YEAR</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r>
              <a:tr h="1571200">
                <a:tc>
                  <a:txBody>
                    <a:bodyPr/>
                    <a:lstStyle/>
                    <a:p>
                      <a:pPr indent="0" lvl="0" marL="0" rtl="0" algn="ctr">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Nathan Hadjiyski, Ann Arbor [1]et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Kidney Cancer Staging: Deep Learning Neural Network Based Approach</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https://ieeexplore.ieee.org/document/9280188</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0075">
                <a:tc>
                  <a:txBody>
                    <a:bodyPr/>
                    <a:lstStyle/>
                    <a:p>
                      <a:pPr indent="0" lvl="0" marL="0" rtl="0" algn="ctr">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Guozhen Chen, Chenguang Ding, Yang Li, Xiaojun Hu, Xiao Li, Li Ren, Xiaoming Ding, Puxun Tian, Wujun Xue [2]et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Prediction of Chronic Kidney Disease Using Adaptive Hybridized Deep Convolutional Neural Network on the Internet of Medical Things Platform</a:t>
                      </a:r>
                      <a:r>
                        <a:rPr lang="en" sz="1200">
                          <a:latin typeface="Calibri"/>
                          <a:ea typeface="Calibri"/>
                          <a:cs typeface="Calibri"/>
                          <a:sym typeface="Calibri"/>
                        </a:rPr>
                        <a: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https://ieeexplore.ieee.org/document/9094581</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References</a:t>
            </a:r>
            <a:endParaRPr>
              <a:solidFill>
                <a:srgbClr val="000000"/>
              </a:solidFill>
              <a:latin typeface="Calibri"/>
              <a:ea typeface="Calibri"/>
              <a:cs typeface="Calibri"/>
              <a:sym typeface="Calibri"/>
            </a:endParaRPr>
          </a:p>
        </p:txBody>
      </p:sp>
      <p:sp>
        <p:nvSpPr>
          <p:cNvPr id="341" name="Google Shape;341;p54"/>
          <p:cNvSpPr txBox="1"/>
          <p:nvPr>
            <p:ph idx="1" type="body"/>
          </p:nvPr>
        </p:nvSpPr>
        <p:spPr>
          <a:xfrm>
            <a:off x="311700" y="1448900"/>
            <a:ext cx="8832600" cy="30999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[1]</a:t>
            </a:r>
            <a:r>
              <a:rPr lang="en" sz="1400">
                <a:solidFill>
                  <a:srgbClr val="000000"/>
                </a:solidFill>
                <a:latin typeface="Times New Roman"/>
                <a:ea typeface="Times New Roman"/>
                <a:cs typeface="Times New Roman"/>
                <a:sym typeface="Times New Roman"/>
              </a:rPr>
              <a:t>Nathan Hadjiyski, Kidney Cancer Staging: Deep Learning Neural Network Based Approach (2020)</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[2]</a:t>
            </a:r>
            <a:r>
              <a:rPr lang="en" sz="1400">
                <a:solidFill>
                  <a:srgbClr val="000000"/>
                </a:solidFill>
                <a:latin typeface="Times New Roman"/>
                <a:ea typeface="Times New Roman"/>
                <a:cs typeface="Times New Roman"/>
                <a:sym typeface="Times New Roman"/>
              </a:rPr>
              <a:t>Guozhen Chen, Chenguang Ding, Yang Li, Xiaojun Hu, Xiao Li, Li Ren, Xiaoming Ding, Puxun Tian, Wujun Xue : Prediction of Chronic Kidney Disease Using Adaptive Hybridized Deep Convolutional Neural Network on the Internet of Medical Things Platform (2020)</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[3]</a:t>
            </a:r>
            <a:r>
              <a:rPr lang="en" sz="1400">
                <a:solidFill>
                  <a:srgbClr val="000000"/>
                </a:solidFill>
                <a:latin typeface="Times New Roman"/>
                <a:ea typeface="Times New Roman"/>
                <a:cs typeface="Times New Roman"/>
                <a:sym typeface="Times New Roman"/>
              </a:rPr>
              <a:t>Ahmed Elmahy, Sherin Aly, Fayek Elkhwsky : Cancer Stage Prediction From Gene Expression Data Using Weighted Graph Convolution Network (2021)</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[4]</a:t>
            </a:r>
            <a:r>
              <a:rPr lang="en" sz="1400">
                <a:solidFill>
                  <a:srgbClr val="000000"/>
                </a:solidFill>
                <a:latin typeface="Times New Roman"/>
                <a:ea typeface="Times New Roman"/>
                <a:cs typeface="Times New Roman"/>
                <a:sym typeface="Times New Roman"/>
              </a:rPr>
              <a:t>Dong Liu; Jinkai Shao; Honggang Liu; Wei Cheng : Design on Early Warning System for Renal Cancer Recurrence Based on CNN-Based Internet of Things (2021)</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References</a:t>
            </a:r>
            <a:endParaRPr>
              <a:solidFill>
                <a:srgbClr val="000000"/>
              </a:solidFill>
              <a:latin typeface="Calibri"/>
              <a:ea typeface="Calibri"/>
              <a:cs typeface="Calibri"/>
              <a:sym typeface="Calibri"/>
            </a:endParaRPr>
          </a:p>
        </p:txBody>
      </p:sp>
      <p:sp>
        <p:nvSpPr>
          <p:cNvPr id="347" name="Google Shape;347;p55"/>
          <p:cNvSpPr txBox="1"/>
          <p:nvPr>
            <p:ph idx="1" type="body"/>
          </p:nvPr>
        </p:nvSpPr>
        <p:spPr>
          <a:xfrm>
            <a:off x="311700" y="1329375"/>
            <a:ext cx="8832600" cy="30999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[5]</a:t>
            </a:r>
            <a:r>
              <a:rPr lang="en" sz="1400">
                <a:solidFill>
                  <a:srgbClr val="000000"/>
                </a:solidFill>
                <a:latin typeface="Times New Roman"/>
                <a:ea typeface="Times New Roman"/>
                <a:cs typeface="Times New Roman"/>
                <a:sym typeface="Times New Roman"/>
              </a:rPr>
              <a:t>Christopher Ricketts, Aguirre Andres De Cubas : The Cancer Genome Atlas Comprehensive Molecular Characterization of Renal Cell Carcinoma (2018)</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[6]</a:t>
            </a:r>
            <a:r>
              <a:rPr lang="en" sz="1400">
                <a:solidFill>
                  <a:srgbClr val="000000"/>
                </a:solidFill>
                <a:latin typeface="Times New Roman"/>
                <a:ea typeface="Times New Roman"/>
                <a:cs typeface="Times New Roman"/>
                <a:sym typeface="Times New Roman"/>
              </a:rPr>
              <a:t>Nicolas Coudray, Paolo Santiago Ocampo, Theodore Sakellaropoulos, Navneet Narula, Matija Snuderl, David Fenyö, Andre L Moreira, Narges Razavian, Aristotelis Tsirigos : Classification and mutation prediction from non-small cell lung cancer histopathology images using deep learning (2018)</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[7]</a:t>
            </a:r>
            <a:r>
              <a:rPr lang="en" sz="1400">
                <a:solidFill>
                  <a:srgbClr val="000000"/>
                </a:solidFill>
                <a:latin typeface="Times New Roman"/>
                <a:ea typeface="Times New Roman"/>
                <a:cs typeface="Times New Roman"/>
                <a:sym typeface="Times New Roman"/>
              </a:rPr>
              <a:t>Jun Cheng, Jie Zhang : Classification and mutation prediction from non-small cell lung cancer histopathology images using deep learning (2017)</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References</a:t>
            </a:r>
            <a:endParaRPr>
              <a:solidFill>
                <a:srgbClr val="000000"/>
              </a:solidFill>
              <a:latin typeface="Calibri"/>
              <a:ea typeface="Calibri"/>
              <a:cs typeface="Calibri"/>
              <a:sym typeface="Calibri"/>
            </a:endParaRPr>
          </a:p>
        </p:txBody>
      </p:sp>
      <p:sp>
        <p:nvSpPr>
          <p:cNvPr id="353" name="Google Shape;353;p56"/>
          <p:cNvSpPr txBox="1"/>
          <p:nvPr>
            <p:ph idx="1" type="body"/>
          </p:nvPr>
        </p:nvSpPr>
        <p:spPr>
          <a:xfrm>
            <a:off x="311700" y="1329375"/>
            <a:ext cx="8832600" cy="30999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[8]</a:t>
            </a:r>
            <a:r>
              <a:rPr lang="en" sz="1400">
                <a:solidFill>
                  <a:srgbClr val="000000"/>
                </a:solidFill>
                <a:latin typeface="Times New Roman"/>
                <a:ea typeface="Times New Roman"/>
                <a:cs typeface="Times New Roman"/>
                <a:sym typeface="Times New Roman"/>
              </a:rPr>
              <a:t>Murari Lal Dhanetwal, Sonia Badwal, Gaurav Pratap Singh Gahlot, Kavita Sahai, A K Shukla : Immunohistological Diagnosis of Primary and Metastatic Renal Cell Carcinoma Using Panel of Immunohistochemical Markers (2019)</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[9]</a:t>
            </a:r>
            <a:r>
              <a:rPr lang="en" sz="1400">
                <a:solidFill>
                  <a:srgbClr val="000000"/>
                </a:solidFill>
                <a:latin typeface="Times New Roman"/>
                <a:ea typeface="Times New Roman"/>
                <a:cs typeface="Times New Roman"/>
                <a:sym typeface="Times New Roman"/>
              </a:rPr>
              <a:t>Yun Liu, Krishna Gadepalli, Mohammad Norouzi, George E. Dahl, Timo Kohlberger, Aleksey Boyko, Subhashini Venugopalan, Aleksei Timofeev, Philip Q. Nelson, Greg S. Corrado, Jason D. Hipp, Lily Peng, Martin C. Stumpe</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400">
                <a:solidFill>
                  <a:srgbClr val="000000"/>
                </a:solidFill>
                <a:latin typeface="Times New Roman"/>
                <a:ea typeface="Times New Roman"/>
                <a:cs typeface="Times New Roman"/>
                <a:sym typeface="Times New Roman"/>
              </a:rPr>
              <a:t>Detecting Cancer Metastases on Gigapixel Pathology Images (2017)</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b="1" lang="en" sz="1400">
                <a:solidFill>
                  <a:srgbClr val="000000"/>
                </a:solidFill>
                <a:latin typeface="Times New Roman"/>
                <a:ea typeface="Times New Roman"/>
                <a:cs typeface="Times New Roman"/>
                <a:sym typeface="Times New Roman"/>
              </a:rPr>
              <a:t>[10]</a:t>
            </a:r>
            <a:r>
              <a:rPr lang="en" sz="1400">
                <a:solidFill>
                  <a:srgbClr val="000000"/>
                </a:solidFill>
                <a:latin typeface="Times New Roman"/>
                <a:ea typeface="Times New Roman"/>
                <a:cs typeface="Times New Roman"/>
                <a:sym typeface="Times New Roman"/>
              </a:rPr>
              <a:t>Pegah Khosravi, Ehsan Kazemi, Marcin Imielinski, Olivier Elemento, Iman Hajirasouliha : Deep Convolutional Neural Networks Enable Discrimination of Heterogeneous Digital Pathology Images (2018)</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Literature Survey</a:t>
            </a:r>
            <a:endParaRPr>
              <a:solidFill>
                <a:srgbClr val="000000"/>
              </a:solidFill>
              <a:latin typeface="Calibri"/>
              <a:ea typeface="Calibri"/>
              <a:cs typeface="Calibri"/>
              <a:sym typeface="Calibri"/>
            </a:endParaRPr>
          </a:p>
        </p:txBody>
      </p:sp>
      <p:sp>
        <p:nvSpPr>
          <p:cNvPr id="164" name="Google Shape;164;p28"/>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graphicFrame>
        <p:nvGraphicFramePr>
          <p:cNvPr id="165" name="Google Shape;165;p28"/>
          <p:cNvGraphicFramePr/>
          <p:nvPr/>
        </p:nvGraphicFramePr>
        <p:xfrm>
          <a:off x="514375" y="1379175"/>
          <a:ext cx="3000000" cy="3000000"/>
        </p:xfrm>
        <a:graphic>
          <a:graphicData uri="http://schemas.openxmlformats.org/drawingml/2006/table">
            <a:tbl>
              <a:tblPr>
                <a:noFill/>
                <a:tableStyleId>{CC2B010F-D506-4F69-9CB5-930A7D87389D}</a:tableStyleId>
              </a:tblPr>
              <a:tblGrid>
                <a:gridCol w="518775"/>
                <a:gridCol w="2356950"/>
                <a:gridCol w="2855200"/>
                <a:gridCol w="2034000"/>
                <a:gridCol w="662325"/>
              </a:tblGrid>
              <a:tr h="654075">
                <a:tc>
                  <a:txBody>
                    <a:bodyPr/>
                    <a:lstStyle/>
                    <a:p>
                      <a:pPr indent="0" lvl="0" marL="0" rtl="0" algn="ctr">
                        <a:spcBef>
                          <a:spcPts val="0"/>
                        </a:spcBef>
                        <a:spcAft>
                          <a:spcPts val="0"/>
                        </a:spcAft>
                        <a:buNone/>
                      </a:pPr>
                      <a:r>
                        <a:rPr b="1" lang="en">
                          <a:latin typeface="Calibri"/>
                          <a:ea typeface="Calibri"/>
                          <a:cs typeface="Calibri"/>
                          <a:sym typeface="Calibri"/>
                        </a:rPr>
                        <a:t>SNO </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AUTHORS</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LINK</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YEAR</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r>
              <a:tr h="1571200">
                <a:tc>
                  <a:txBody>
                    <a:bodyPr/>
                    <a:lstStyle/>
                    <a:p>
                      <a:pPr indent="0" lvl="0" marL="0" rtl="0" algn="ctr">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200">
                          <a:latin typeface="Calibri"/>
                          <a:ea typeface="Calibri"/>
                          <a:cs typeface="Calibri"/>
                          <a:sym typeface="Calibri"/>
                        </a:rPr>
                        <a:t>Ahmed Elmahy, Sherin Aly, Fayek Elkhwsky [3]et al</a:t>
                      </a:r>
                      <a:endParaRPr baseline="30000" sz="1200">
                        <a:latin typeface="Calibri"/>
                        <a:ea typeface="Calibri"/>
                        <a:cs typeface="Calibri"/>
                        <a:sym typeface="Calibri"/>
                      </a:endParaRPr>
                    </a:p>
                    <a:p>
                      <a:pPr indent="0" lvl="0" marL="0" rtl="0" algn="just">
                        <a:lnSpc>
                          <a:spcPct val="150000"/>
                        </a:lnSpc>
                        <a:spcBef>
                          <a:spcPts val="800"/>
                        </a:spcBef>
                        <a:spcAft>
                          <a:spcPts val="800"/>
                        </a:spcAft>
                        <a:buNone/>
                      </a:pPr>
                      <a:r>
                        <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200">
                          <a:latin typeface="Calibri"/>
                          <a:ea typeface="Calibri"/>
                          <a:cs typeface="Calibri"/>
                          <a:sym typeface="Calibri"/>
                        </a:rPr>
                        <a:t>Cancer Stage Prediction From Gene Expression Data Using Weighted Graph Convolution Network</a:t>
                      </a:r>
                      <a:endParaRPr sz="1200">
                        <a:latin typeface="Calibri"/>
                        <a:ea typeface="Calibri"/>
                        <a:cs typeface="Calibri"/>
                        <a:sym typeface="Calibri"/>
                      </a:endParaRPr>
                    </a:p>
                    <a:p>
                      <a:pPr indent="0" lvl="0" marL="0" rtl="0" algn="just">
                        <a:spcBef>
                          <a:spcPts val="800"/>
                        </a:spcBef>
                        <a:spcAft>
                          <a:spcPts val="0"/>
                        </a:spcAft>
                        <a:buNone/>
                      </a:pPr>
                      <a:r>
                        <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https://ieeexplore.ieee.org/document/9590177</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2021</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0075">
                <a:tc>
                  <a:txBody>
                    <a:bodyPr/>
                    <a:lstStyle/>
                    <a:p>
                      <a:pPr indent="0" lvl="0" marL="0" rtl="0" algn="ctr">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800"/>
                        </a:spcAft>
                        <a:buNone/>
                      </a:pPr>
                      <a:r>
                        <a:rPr lang="en" sz="1200">
                          <a:latin typeface="Calibri"/>
                          <a:ea typeface="Calibri"/>
                          <a:cs typeface="Calibri"/>
                          <a:sym typeface="Calibri"/>
                        </a:rPr>
                        <a:t>Dong Liu; Jinkai Shao; Honggang Liu; Wei Cheng [4]et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800"/>
                        </a:spcAft>
                        <a:buNone/>
                      </a:pPr>
                      <a:r>
                        <a:rPr lang="en" sz="1200">
                          <a:latin typeface="Calibri"/>
                          <a:ea typeface="Calibri"/>
                          <a:cs typeface="Calibri"/>
                          <a:sym typeface="Calibri"/>
                        </a:rPr>
                        <a:t>Design on Early Warning System for Renal Cancer Recurrence Based on CNN-Based Internet of Things </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https://ieeexplore.ieee.org/document/9541373</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2022</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Literature Survey</a:t>
            </a:r>
            <a:endParaRPr>
              <a:solidFill>
                <a:srgbClr val="000000"/>
              </a:solidFill>
              <a:latin typeface="Calibri"/>
              <a:ea typeface="Calibri"/>
              <a:cs typeface="Calibri"/>
              <a:sym typeface="Calibri"/>
            </a:endParaRPr>
          </a:p>
        </p:txBody>
      </p:sp>
      <p:sp>
        <p:nvSpPr>
          <p:cNvPr id="171" name="Google Shape;171;p29"/>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graphicFrame>
        <p:nvGraphicFramePr>
          <p:cNvPr id="172" name="Google Shape;172;p29"/>
          <p:cNvGraphicFramePr/>
          <p:nvPr/>
        </p:nvGraphicFramePr>
        <p:xfrm>
          <a:off x="546325" y="1355225"/>
          <a:ext cx="3000000" cy="3000000"/>
        </p:xfrm>
        <a:graphic>
          <a:graphicData uri="http://schemas.openxmlformats.org/drawingml/2006/table">
            <a:tbl>
              <a:tblPr>
                <a:noFill/>
                <a:tableStyleId>{CC2B010F-D506-4F69-9CB5-930A7D87389D}</a:tableStyleId>
              </a:tblPr>
              <a:tblGrid>
                <a:gridCol w="518775"/>
                <a:gridCol w="2708350"/>
                <a:gridCol w="2503800"/>
                <a:gridCol w="2034000"/>
                <a:gridCol w="662325"/>
              </a:tblGrid>
              <a:tr h="654075">
                <a:tc>
                  <a:txBody>
                    <a:bodyPr/>
                    <a:lstStyle/>
                    <a:p>
                      <a:pPr indent="0" lvl="0" marL="0" rtl="0" algn="ctr">
                        <a:spcBef>
                          <a:spcPts val="0"/>
                        </a:spcBef>
                        <a:spcAft>
                          <a:spcPts val="0"/>
                        </a:spcAft>
                        <a:buNone/>
                      </a:pPr>
                      <a:r>
                        <a:rPr b="1" lang="en">
                          <a:latin typeface="Calibri"/>
                          <a:ea typeface="Calibri"/>
                          <a:cs typeface="Calibri"/>
                          <a:sym typeface="Calibri"/>
                        </a:rPr>
                        <a:t>SNO </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AUTHORS</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LINK</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YEAR</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r>
              <a:tr h="1571200">
                <a:tc>
                  <a:txBody>
                    <a:bodyPr/>
                    <a:lstStyle/>
                    <a:p>
                      <a:pPr indent="0" lvl="0" marL="0" rtl="0" algn="ctr">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Christopher Ricketts, Aguirre Andres De Cubas, [5]et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800"/>
                        </a:spcAft>
                        <a:buNone/>
                      </a:pPr>
                      <a:r>
                        <a:rPr lang="en" sz="1200">
                          <a:latin typeface="Calibri"/>
                          <a:ea typeface="Calibri"/>
                          <a:cs typeface="Calibri"/>
                          <a:sym typeface="Calibri"/>
                        </a:rPr>
                        <a:t>The Cancer Genome Atlas Comprehensive Molecular Characterization of Renal Cell Carcinoma</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https://ieeexplore.ieee.org/document/9590177</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2021</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55525">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Nicolas Coudray, Paolo Santiago Ocampo, Theodore Sakellaropoulos, Navneet Narula, Matija Snuderl, David Fenyö, Andre L Moreira, Narges Razavian, Aristotelis Tsirigos [6]et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Classification and mutation prediction from non-small cell lung cancer histopathology images using deep learning</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https://ieeexplore.ieee.org/document/9541373</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2022</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Literature Survey</a:t>
            </a:r>
            <a:endParaRPr>
              <a:solidFill>
                <a:srgbClr val="000000"/>
              </a:solidFill>
              <a:latin typeface="Calibri"/>
              <a:ea typeface="Calibri"/>
              <a:cs typeface="Calibri"/>
              <a:sym typeface="Calibri"/>
            </a:endParaRPr>
          </a:p>
        </p:txBody>
      </p:sp>
      <p:sp>
        <p:nvSpPr>
          <p:cNvPr id="178" name="Google Shape;178;p30"/>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graphicFrame>
        <p:nvGraphicFramePr>
          <p:cNvPr id="179" name="Google Shape;179;p30"/>
          <p:cNvGraphicFramePr/>
          <p:nvPr/>
        </p:nvGraphicFramePr>
        <p:xfrm>
          <a:off x="514375" y="1379175"/>
          <a:ext cx="3000000" cy="3000000"/>
        </p:xfrm>
        <a:graphic>
          <a:graphicData uri="http://schemas.openxmlformats.org/drawingml/2006/table">
            <a:tbl>
              <a:tblPr>
                <a:noFill/>
                <a:tableStyleId>{CC2B010F-D506-4F69-9CB5-930A7D87389D}</a:tableStyleId>
              </a:tblPr>
              <a:tblGrid>
                <a:gridCol w="518775"/>
                <a:gridCol w="2356950"/>
                <a:gridCol w="2855200"/>
                <a:gridCol w="2034000"/>
                <a:gridCol w="662325"/>
              </a:tblGrid>
              <a:tr h="654075">
                <a:tc>
                  <a:txBody>
                    <a:bodyPr/>
                    <a:lstStyle/>
                    <a:p>
                      <a:pPr indent="0" lvl="0" marL="0" rtl="0" algn="ctr">
                        <a:spcBef>
                          <a:spcPts val="0"/>
                        </a:spcBef>
                        <a:spcAft>
                          <a:spcPts val="0"/>
                        </a:spcAft>
                        <a:buNone/>
                      </a:pPr>
                      <a:r>
                        <a:rPr b="1" lang="en">
                          <a:latin typeface="Calibri"/>
                          <a:ea typeface="Calibri"/>
                          <a:cs typeface="Calibri"/>
                          <a:sym typeface="Calibri"/>
                        </a:rPr>
                        <a:t>SNO </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AUTHORS</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LINK</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YEAR</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r>
              <a:tr h="1571200">
                <a:tc>
                  <a:txBody>
                    <a:bodyPr/>
                    <a:lstStyle/>
                    <a:p>
                      <a:pPr indent="0" lvl="0" marL="0" rtl="0" algn="ctr">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latin typeface="Calibri"/>
                          <a:ea typeface="Calibri"/>
                          <a:cs typeface="Calibri"/>
                          <a:sym typeface="Calibri"/>
                        </a:rPr>
                        <a:t>Jun Cheng, Jie Zhang [7]et al</a:t>
                      </a:r>
                      <a:endParaRPr baseline="30000" sz="1200">
                        <a:latin typeface="Calibri"/>
                        <a:ea typeface="Calibri"/>
                        <a:cs typeface="Calibri"/>
                        <a:sym typeface="Calibri"/>
                      </a:endParaRPr>
                    </a:p>
                    <a:p>
                      <a:pPr indent="0" lvl="0" marL="0" rtl="0" algn="l">
                        <a:lnSpc>
                          <a:spcPct val="150000"/>
                        </a:lnSpc>
                        <a:spcBef>
                          <a:spcPts val="800"/>
                        </a:spcBef>
                        <a:spcAft>
                          <a:spcPts val="800"/>
                        </a:spcAft>
                        <a:buNone/>
                      </a:pPr>
                      <a:r>
                        <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Classification and mutation prediction from non-small cell lung cancer histopathology images using deep learning</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https://ieeexplore.ieee.org/document/9590177</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2021</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0075">
                <a:tc>
                  <a:txBody>
                    <a:bodyPr/>
                    <a:lstStyle/>
                    <a:p>
                      <a:pPr indent="0" lvl="0" marL="0" rtl="0" algn="ctr">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Murari Lal Dhanetwal, Sonia Badwal, Gaurav Pratap Singh Gahlot, Kavita Sahai, A K Shukla [8]et al</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200">
                          <a:latin typeface="Calibri"/>
                          <a:ea typeface="Calibri"/>
                          <a:cs typeface="Calibri"/>
                          <a:sym typeface="Calibri"/>
                        </a:rPr>
                        <a:t>Immunohistological Diagnosis of Primary and Metastatic Renal Cell Carcinoma Using Panel of Immunohistochemical Markers</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https://ieeexplore.ieee.org/document/9541373</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2022</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Literature Survey</a:t>
            </a:r>
            <a:endParaRPr>
              <a:solidFill>
                <a:srgbClr val="000000"/>
              </a:solidFill>
              <a:latin typeface="Calibri"/>
              <a:ea typeface="Calibri"/>
              <a:cs typeface="Calibri"/>
              <a:sym typeface="Calibri"/>
            </a:endParaRPr>
          </a:p>
        </p:txBody>
      </p:sp>
      <p:sp>
        <p:nvSpPr>
          <p:cNvPr id="185" name="Google Shape;185;p31"/>
          <p:cNvSpPr txBox="1"/>
          <p:nvPr>
            <p:ph idx="1" type="body"/>
          </p:nvPr>
        </p:nvSpPr>
        <p:spPr>
          <a:xfrm>
            <a:off x="311700" y="1468825"/>
            <a:ext cx="8832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graphicFrame>
        <p:nvGraphicFramePr>
          <p:cNvPr id="186" name="Google Shape;186;p31"/>
          <p:cNvGraphicFramePr/>
          <p:nvPr/>
        </p:nvGraphicFramePr>
        <p:xfrm>
          <a:off x="514375" y="1379175"/>
          <a:ext cx="3000000" cy="3000000"/>
        </p:xfrm>
        <a:graphic>
          <a:graphicData uri="http://schemas.openxmlformats.org/drawingml/2006/table">
            <a:tbl>
              <a:tblPr>
                <a:noFill/>
                <a:tableStyleId>{CC2B010F-D506-4F69-9CB5-930A7D87389D}</a:tableStyleId>
              </a:tblPr>
              <a:tblGrid>
                <a:gridCol w="518775"/>
                <a:gridCol w="3171600"/>
                <a:gridCol w="2607625"/>
                <a:gridCol w="1490900"/>
                <a:gridCol w="638350"/>
              </a:tblGrid>
              <a:tr h="654075">
                <a:tc>
                  <a:txBody>
                    <a:bodyPr/>
                    <a:lstStyle/>
                    <a:p>
                      <a:pPr indent="0" lvl="0" marL="0" rtl="0" algn="ctr">
                        <a:spcBef>
                          <a:spcPts val="0"/>
                        </a:spcBef>
                        <a:spcAft>
                          <a:spcPts val="0"/>
                        </a:spcAft>
                        <a:buNone/>
                      </a:pPr>
                      <a:r>
                        <a:rPr b="1" lang="en">
                          <a:latin typeface="Calibri"/>
                          <a:ea typeface="Calibri"/>
                          <a:cs typeface="Calibri"/>
                          <a:sym typeface="Calibri"/>
                        </a:rPr>
                        <a:t>SNO </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AUTHORS</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LINK</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YEAR</a:t>
                      </a:r>
                      <a:endParaRPr b="1">
                        <a:latin typeface="Calibri"/>
                        <a:ea typeface="Calibri"/>
                        <a:cs typeface="Calibri"/>
                        <a:sym typeface="Calibri"/>
                      </a:endParaRPr>
                    </a:p>
                  </a:txBody>
                  <a:tcPr marT="63500" marB="63500" marR="63500" marL="63500">
                    <a:lnB cap="flat" cmpd="sng" w="12700">
                      <a:solidFill>
                        <a:srgbClr val="000000"/>
                      </a:solidFill>
                      <a:prstDash val="solid"/>
                      <a:round/>
                      <a:headEnd len="sm" w="sm" type="none"/>
                      <a:tailEnd len="sm" w="sm" type="none"/>
                    </a:lnB>
                  </a:tcPr>
                </a:tc>
              </a:tr>
              <a:tr h="1571200">
                <a:tc>
                  <a:txBody>
                    <a:bodyPr/>
                    <a:lstStyle/>
                    <a:p>
                      <a:pPr indent="0" lvl="0" marL="0" rtl="0" algn="ctr">
                        <a:spcBef>
                          <a:spcPts val="0"/>
                        </a:spcBef>
                        <a:spcAft>
                          <a:spcPts val="0"/>
                        </a:spcAft>
                        <a:buNone/>
                      </a:pPr>
                      <a:r>
                        <a:rPr lang="en" sz="1100">
                          <a:latin typeface="Calibri"/>
                          <a:ea typeface="Calibri"/>
                          <a:cs typeface="Calibri"/>
                          <a:sym typeface="Calibri"/>
                        </a:rPr>
                        <a:t>9</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latin typeface="Calibri"/>
                          <a:ea typeface="Calibri"/>
                          <a:cs typeface="Calibri"/>
                          <a:sym typeface="Calibri"/>
                        </a:rPr>
                        <a:t>Yun Liu, Krishna Gadepalli, Mohammad Norouzi, George E. Dahl, Timo Kohlberger, Aleksey Boyko, Subhashini Venugopalan, Aleksei Timofeev, Philip Q. Nelson, Greg S. Corrado, Jason D. Hipp, Lily Peng, Martin C. Stumpe [9]et al</a:t>
                      </a:r>
                      <a:endParaRPr baseline="30000" sz="1100">
                        <a:latin typeface="Calibri"/>
                        <a:ea typeface="Calibri"/>
                        <a:cs typeface="Calibri"/>
                        <a:sym typeface="Calibri"/>
                      </a:endParaRPr>
                    </a:p>
                    <a:p>
                      <a:pPr indent="0" lvl="0" marL="0" rtl="0" algn="l">
                        <a:lnSpc>
                          <a:spcPct val="150000"/>
                        </a:lnSpc>
                        <a:spcBef>
                          <a:spcPts val="800"/>
                        </a:spcBef>
                        <a:spcAft>
                          <a:spcPts val="800"/>
                        </a:spcAft>
                        <a:buNone/>
                      </a:pPr>
                      <a:r>
                        <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latin typeface="Calibri"/>
                          <a:ea typeface="Calibri"/>
                          <a:cs typeface="Calibri"/>
                          <a:sym typeface="Calibri"/>
                        </a:rPr>
                        <a:t>Detecting Cancer Metastases on Gigapixel Pathology Images</a:t>
                      </a:r>
                      <a:endParaRPr sz="1100">
                        <a:latin typeface="Calibri"/>
                        <a:ea typeface="Calibri"/>
                        <a:cs typeface="Calibri"/>
                        <a:sym typeface="Calibri"/>
                      </a:endParaRPr>
                    </a:p>
                    <a:p>
                      <a:pPr indent="0" lvl="0" marL="0" rtl="0" algn="l">
                        <a:spcBef>
                          <a:spcPts val="800"/>
                        </a:spcBef>
                        <a:spcAft>
                          <a:spcPts val="0"/>
                        </a:spcAft>
                        <a:buNone/>
                      </a:pPr>
                      <a:r>
                        <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https://ieeexplore.ieee.org/document/9590177</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2021</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0075">
                <a:tc>
                  <a:txBody>
                    <a:bodyPr/>
                    <a:lstStyle/>
                    <a:p>
                      <a:pPr indent="0" lvl="0" marL="0" rtl="0" algn="ctr">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100">
                          <a:latin typeface="Calibri"/>
                          <a:ea typeface="Calibri"/>
                          <a:cs typeface="Calibri"/>
                          <a:sym typeface="Calibri"/>
                        </a:rPr>
                        <a:t>Pegah Khosravi, Ehsan Kazemi, Marcin Imielinski, Olivier Elemento, Iman Hajirasouliha [10]et al</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800"/>
                        </a:spcAft>
                        <a:buNone/>
                      </a:pPr>
                      <a:r>
                        <a:rPr lang="en" sz="1100">
                          <a:latin typeface="Calibri"/>
                          <a:ea typeface="Calibri"/>
                          <a:cs typeface="Calibri"/>
                          <a:sym typeface="Calibri"/>
                        </a:rPr>
                        <a:t>Deep Convolutional Neural Networks Enable Discrimination of Heterogeneous Digital Pathology Images</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https://ieeexplore.ieee.org/document/9541373</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2022</a:t>
                      </a:r>
                      <a:endParaRPr sz="11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Problem Statement</a:t>
            </a:r>
            <a:endParaRPr>
              <a:solidFill>
                <a:srgbClr val="000000"/>
              </a:solidFill>
              <a:latin typeface="Calibri"/>
              <a:ea typeface="Calibri"/>
              <a:cs typeface="Calibri"/>
              <a:sym typeface="Calibri"/>
            </a:endParaRPr>
          </a:p>
        </p:txBody>
      </p:sp>
      <p:sp>
        <p:nvSpPr>
          <p:cNvPr id="192" name="Google Shape;192;p32"/>
          <p:cNvSpPr txBox="1"/>
          <p:nvPr>
            <p:ph idx="1" type="body"/>
          </p:nvPr>
        </p:nvSpPr>
        <p:spPr>
          <a:xfrm>
            <a:off x="311700" y="1365000"/>
            <a:ext cx="8596200" cy="3099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rgbClr val="000000"/>
                </a:solidFill>
                <a:latin typeface="Calibri"/>
                <a:ea typeface="Calibri"/>
                <a:cs typeface="Calibri"/>
                <a:sym typeface="Calibri"/>
              </a:rPr>
              <a:t>Early detection of cancer is important because when abnormal tissue is found early, it may be easier to treat. By the time symptoms appear, cancer may have begun to spread and be harder to treat. In existing </a:t>
            </a:r>
            <a:r>
              <a:rPr lang="en" sz="1400">
                <a:solidFill>
                  <a:srgbClr val="000000"/>
                </a:solidFill>
                <a:latin typeface="Calibri"/>
                <a:ea typeface="Calibri"/>
                <a:cs typeface="Calibri"/>
                <a:sym typeface="Calibri"/>
              </a:rPr>
              <a:t>system</a:t>
            </a:r>
            <a:r>
              <a:rPr lang="en" sz="1400">
                <a:solidFill>
                  <a:srgbClr val="000000"/>
                </a:solidFill>
                <a:latin typeface="Calibri"/>
                <a:ea typeface="Calibri"/>
                <a:cs typeface="Calibri"/>
                <a:sym typeface="Calibri"/>
              </a:rPr>
              <a:t> patient-derived Xenografts, several models were developed for renal cell carcinoma and support vector machines. Hence it has some certain limitations within. Some existing systems could not produce results with more accuracy which can be leading to miscalculations. Whereas in proposed system use of Histological images help us gain a better understanding of cell behavior and reproduction, making them simpler and  understandable. Graph neural networks (GNN’s) trained on whole-slide images to distinguish clear cell and chromophobe RCC from normal tissue with comparatively higher classification accuracy. With the motto of enhancing the prediction accuracy of pan renal cancer using the images of abnormal cells, we're exclusively training a deep learning algorithm with huge data set that could improve the quality of prediction compared to the existing system.</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274275" y="400550"/>
            <a:ext cx="8292000" cy="6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Development Environment</a:t>
            </a:r>
            <a:endParaRPr>
              <a:solidFill>
                <a:srgbClr val="000000"/>
              </a:solidFill>
              <a:latin typeface="Calibri"/>
              <a:ea typeface="Calibri"/>
              <a:cs typeface="Calibri"/>
              <a:sym typeface="Calibri"/>
            </a:endParaRPr>
          </a:p>
        </p:txBody>
      </p:sp>
      <p:sp>
        <p:nvSpPr>
          <p:cNvPr id="198" name="Google Shape;198;p33"/>
          <p:cNvSpPr txBox="1"/>
          <p:nvPr>
            <p:ph idx="1" type="body"/>
          </p:nvPr>
        </p:nvSpPr>
        <p:spPr>
          <a:xfrm>
            <a:off x="274275" y="1244375"/>
            <a:ext cx="8832300" cy="347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u="sng">
                <a:solidFill>
                  <a:srgbClr val="000000"/>
                </a:solidFill>
                <a:latin typeface="Calibri"/>
                <a:ea typeface="Calibri"/>
                <a:cs typeface="Calibri"/>
                <a:sym typeface="Calibri"/>
              </a:rPr>
              <a:t>Hardware Specification </a:t>
            </a:r>
            <a:r>
              <a:rPr b="1" lang="en" sz="1300">
                <a:solidFill>
                  <a:srgbClr val="000000"/>
                </a:solidFill>
                <a:latin typeface="Calibri"/>
                <a:ea typeface="Calibri"/>
                <a:cs typeface="Calibri"/>
                <a:sym typeface="Calibri"/>
              </a:rPr>
              <a:t>                                </a:t>
            </a:r>
            <a:r>
              <a:rPr lang="en" sz="1300">
                <a:solidFill>
                  <a:srgbClr val="000000"/>
                </a:solidFill>
                <a:latin typeface="Calibri"/>
                <a:ea typeface="Calibri"/>
                <a:cs typeface="Calibri"/>
                <a:sym typeface="Calibri"/>
              </a:rPr>
              <a:t>                                     </a:t>
            </a:r>
            <a:endParaRPr sz="13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lang="en" sz="1300">
                <a:solidFill>
                  <a:srgbClr val="000000"/>
                </a:solidFill>
                <a:latin typeface="Calibri"/>
                <a:ea typeface="Calibri"/>
                <a:cs typeface="Calibri"/>
                <a:sym typeface="Calibri"/>
              </a:rPr>
              <a:t>Hard Disk : 128 GB or above          </a:t>
            </a:r>
            <a:endParaRPr sz="13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lang="en" sz="1300">
                <a:solidFill>
                  <a:srgbClr val="000000"/>
                </a:solidFill>
                <a:latin typeface="Calibri"/>
                <a:ea typeface="Calibri"/>
                <a:cs typeface="Calibri"/>
                <a:sym typeface="Calibri"/>
              </a:rPr>
              <a:t>Processor : Core2duo                                       </a:t>
            </a:r>
            <a:endParaRPr sz="13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lang="en" sz="1300">
                <a:solidFill>
                  <a:srgbClr val="000000"/>
                </a:solidFill>
                <a:latin typeface="Calibri"/>
                <a:ea typeface="Calibri"/>
                <a:cs typeface="Calibri"/>
                <a:sym typeface="Calibri"/>
              </a:rPr>
              <a:t>GB RAM : 2 GB or more </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rPr b="1" lang="en" sz="1300" u="sng">
                <a:solidFill>
                  <a:srgbClr val="000000"/>
                </a:solidFill>
                <a:latin typeface="Calibri"/>
                <a:ea typeface="Calibri"/>
                <a:cs typeface="Calibri"/>
                <a:sym typeface="Calibri"/>
              </a:rPr>
              <a:t>Software Specification</a:t>
            </a:r>
            <a:endParaRPr b="1" sz="1300" u="sng">
              <a:solidFill>
                <a:srgbClr val="000000"/>
              </a:solidFill>
              <a:latin typeface="Calibri"/>
              <a:ea typeface="Calibri"/>
              <a:cs typeface="Calibri"/>
              <a:sym typeface="Calibri"/>
            </a:endParaRPr>
          </a:p>
          <a:p>
            <a:pPr indent="0" lvl="0" marL="0" rtl="0" algn="l">
              <a:spcBef>
                <a:spcPts val="1600"/>
              </a:spcBef>
              <a:spcAft>
                <a:spcPts val="0"/>
              </a:spcAft>
              <a:buNone/>
            </a:pPr>
            <a:r>
              <a:rPr lang="en" sz="1300">
                <a:solidFill>
                  <a:srgbClr val="000000"/>
                </a:solidFill>
                <a:latin typeface="Calibri"/>
                <a:ea typeface="Calibri"/>
                <a:cs typeface="Calibri"/>
                <a:sym typeface="Calibri"/>
              </a:rPr>
              <a:t>Operating system : Windows 7 &amp; above</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rPr lang="en" sz="1300">
                <a:solidFill>
                  <a:srgbClr val="000000"/>
                </a:solidFill>
                <a:latin typeface="Calibri"/>
                <a:ea typeface="Calibri"/>
                <a:cs typeface="Calibri"/>
                <a:sym typeface="Calibri"/>
              </a:rPr>
              <a:t>Interface : Jupyter Notebook, Anaconda Distribution</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rPr lang="en" sz="1300">
                <a:solidFill>
                  <a:srgbClr val="000000"/>
                </a:solidFill>
                <a:latin typeface="Calibri"/>
                <a:ea typeface="Calibri"/>
                <a:cs typeface="Calibri"/>
                <a:sym typeface="Calibri"/>
              </a:rPr>
              <a:t>Coding Language : Python </a:t>
            </a:r>
            <a:endParaRPr sz="1300">
              <a:solidFill>
                <a:srgbClr val="000000"/>
              </a:solidFill>
              <a:latin typeface="Calibri"/>
              <a:ea typeface="Calibri"/>
              <a:cs typeface="Calibri"/>
              <a:sym typeface="Calibri"/>
            </a:endParaRPr>
          </a:p>
          <a:p>
            <a:pPr indent="0" lvl="0" marL="0" rtl="0" algn="l">
              <a:spcBef>
                <a:spcPts val="1600"/>
              </a:spcBef>
              <a:spcAft>
                <a:spcPts val="0"/>
              </a:spcAft>
              <a:buNone/>
            </a:pPr>
            <a:r>
              <a:rPr lang="en" sz="1300">
                <a:solidFill>
                  <a:srgbClr val="000000"/>
                </a:solidFill>
                <a:latin typeface="Calibri"/>
                <a:ea typeface="Calibri"/>
                <a:cs typeface="Calibri"/>
                <a:sym typeface="Calibri"/>
              </a:rPr>
              <a:t>Dataset : Kaggle</a:t>
            </a:r>
            <a:endParaRPr b="1" sz="1300">
              <a:solidFill>
                <a:srgbClr val="000000"/>
              </a:solidFill>
              <a:latin typeface="Calibri"/>
              <a:ea typeface="Calibri"/>
              <a:cs typeface="Calibri"/>
              <a:sym typeface="Calibri"/>
            </a:endParaRPr>
          </a:p>
          <a:p>
            <a:pPr indent="0" lvl="0" marL="0" rtl="0" algn="l">
              <a:spcBef>
                <a:spcPts val="1600"/>
              </a:spcBef>
              <a:spcAft>
                <a:spcPts val="0"/>
              </a:spcAft>
              <a:buNone/>
            </a:pPr>
            <a:r>
              <a:t/>
            </a:r>
            <a:endParaRPr sz="10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0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